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62" r:id="rId8"/>
    <p:sldId id="263" r:id="rId9"/>
    <p:sldId id="264" r:id="rId10"/>
    <p:sldId id="289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2" r:id="rId26"/>
    <p:sldId id="283" r:id="rId27"/>
    <p:sldId id="284" r:id="rId28"/>
    <p:sldId id="285" r:id="rId29"/>
    <p:sldId id="290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drep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u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o-RO" smtClean="0"/>
              <a:t>Faceți clic pentru a edita stilul de titlu Coordonator</a:t>
            </a:r>
            <a:endParaRPr kumimoji="0" lang="en-US"/>
          </a:p>
        </p:txBody>
      </p:sp>
      <p:sp>
        <p:nvSpPr>
          <p:cNvPr id="9" name="Subtitlu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o-RO" smtClean="0"/>
              <a:t>Faceți clic pentru editarea stilului de subtitlu al coordonatorului</a:t>
            </a:r>
            <a:endParaRPr kumimoji="0" lang="en-US"/>
          </a:p>
        </p:txBody>
      </p:sp>
      <p:sp>
        <p:nvSpPr>
          <p:cNvPr id="16" name="Substituent dată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2" name="Substituent subsol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stituent număr diapozitiv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o-RO" smtClean="0"/>
              <a:t>Faceți clic pentru a edita stilul de titlu Coordonator</a:t>
            </a:r>
            <a:endParaRPr kumimoji="0"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o-RO" smtClean="0"/>
              <a:t>Faceți clic pentru a edita stilurile de text Coordonator</a:t>
            </a:r>
          </a:p>
          <a:p>
            <a:pPr lvl="1" eaLnBrk="1" latinLnBrk="0" hangingPunct="1"/>
            <a:r>
              <a:rPr lang="ro-RO" smtClean="0"/>
              <a:t>Al doilea nivel</a:t>
            </a:r>
          </a:p>
          <a:p>
            <a:pPr lvl="2" eaLnBrk="1" latinLnBrk="0" hangingPunct="1"/>
            <a:r>
              <a:rPr lang="ro-RO" smtClean="0"/>
              <a:t>Al treilea nivel</a:t>
            </a:r>
          </a:p>
          <a:p>
            <a:pPr lvl="3" eaLnBrk="1" latinLnBrk="0" hangingPunct="1"/>
            <a:r>
              <a:rPr lang="ro-RO" smtClean="0"/>
              <a:t>Al patrulea nivel</a:t>
            </a:r>
          </a:p>
          <a:p>
            <a:pPr lvl="4" eaLnBrk="1" latinLnBrk="0" hangingPunct="1"/>
            <a:r>
              <a:rPr lang="ro-RO" smtClean="0"/>
              <a:t>Al cincilea nivel</a:t>
            </a:r>
            <a:endParaRPr kumimoji="0"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o-RO" smtClean="0"/>
              <a:t>Faceți clic pentru a edita stilul de titlu Coordonator</a:t>
            </a:r>
            <a:endParaRPr kumimoji="0"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o-RO" smtClean="0"/>
              <a:t>Faceți clic pentru a edita stilurile de text Coordonator</a:t>
            </a:r>
          </a:p>
          <a:p>
            <a:pPr lvl="1" eaLnBrk="1" latinLnBrk="0" hangingPunct="1"/>
            <a:r>
              <a:rPr lang="ro-RO" smtClean="0"/>
              <a:t>Al doilea nivel</a:t>
            </a:r>
          </a:p>
          <a:p>
            <a:pPr lvl="2" eaLnBrk="1" latinLnBrk="0" hangingPunct="1"/>
            <a:r>
              <a:rPr lang="ro-RO" smtClean="0"/>
              <a:t>Al treilea nivel</a:t>
            </a:r>
          </a:p>
          <a:p>
            <a:pPr lvl="3" eaLnBrk="1" latinLnBrk="0" hangingPunct="1"/>
            <a:r>
              <a:rPr lang="ro-RO" smtClean="0"/>
              <a:t>Al patrulea nivel</a:t>
            </a:r>
          </a:p>
          <a:p>
            <a:pPr lvl="4" eaLnBrk="1" latinLnBrk="0" hangingPunct="1"/>
            <a:r>
              <a:rPr lang="ro-RO" smtClean="0"/>
              <a:t>Al cincilea nivel</a:t>
            </a:r>
            <a:endParaRPr kumimoji="0"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u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o-RO" smtClean="0"/>
              <a:t>Faceți clic pentru a edita stilul de titlu Coordonator</a:t>
            </a:r>
            <a:endParaRPr kumimoji="0" lang="en-US"/>
          </a:p>
        </p:txBody>
      </p:sp>
      <p:sp>
        <p:nvSpPr>
          <p:cNvPr id="27" name="Substituent conținut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o-RO" smtClean="0"/>
              <a:t>Faceți clic pentru a edita stilurile de text Coordonator</a:t>
            </a:r>
          </a:p>
          <a:p>
            <a:pPr lvl="1" eaLnBrk="1" latinLnBrk="0" hangingPunct="1"/>
            <a:r>
              <a:rPr lang="ro-RO" smtClean="0"/>
              <a:t>Al doilea nivel</a:t>
            </a:r>
          </a:p>
          <a:p>
            <a:pPr lvl="2" eaLnBrk="1" latinLnBrk="0" hangingPunct="1"/>
            <a:r>
              <a:rPr lang="ro-RO" smtClean="0"/>
              <a:t>Al treilea nivel</a:t>
            </a:r>
          </a:p>
          <a:p>
            <a:pPr lvl="3" eaLnBrk="1" latinLnBrk="0" hangingPunct="1"/>
            <a:r>
              <a:rPr lang="ro-RO" smtClean="0"/>
              <a:t>Al patrulea nivel</a:t>
            </a:r>
          </a:p>
          <a:p>
            <a:pPr lvl="4" eaLnBrk="1" latinLnBrk="0" hangingPunct="1"/>
            <a:r>
              <a:rPr lang="ro-RO" smtClean="0"/>
              <a:t>Al cincilea nivel</a:t>
            </a:r>
            <a:endParaRPr kumimoji="0" lang="en-US"/>
          </a:p>
        </p:txBody>
      </p:sp>
      <p:sp>
        <p:nvSpPr>
          <p:cNvPr id="25" name="Substituent dată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19" name="Substituent subsol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ubstituent număr diapozitiv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ntet secțiu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drep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ubstituent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o-RO" smtClean="0"/>
              <a:t>Faceți clic pentru a edita stilurile de text Coordonator</a:t>
            </a:r>
          </a:p>
        </p:txBody>
      </p:sp>
      <p:sp>
        <p:nvSpPr>
          <p:cNvPr id="19" name="Substituent dată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11" name="Substituent subsol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ubstituent număr diapozitiv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u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o-RO" smtClean="0"/>
              <a:t>Faceți clic pentru a edita stilul de titlu Coordonator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u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o-RO" smtClean="0"/>
              <a:t>Faceți clic pentru a edita stilul de titlu Coordonator</a:t>
            </a:r>
            <a:endParaRPr kumimoji="0" lang="en-US"/>
          </a:p>
        </p:txBody>
      </p:sp>
      <p:sp>
        <p:nvSpPr>
          <p:cNvPr id="14" name="Substituent conținut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o-RO" smtClean="0"/>
              <a:t>Faceți clic pentru a edita stilurile de text Coordonator</a:t>
            </a:r>
          </a:p>
          <a:p>
            <a:pPr lvl="1" eaLnBrk="1" latinLnBrk="0" hangingPunct="1"/>
            <a:r>
              <a:rPr lang="ro-RO" smtClean="0"/>
              <a:t>Al doilea nivel</a:t>
            </a:r>
          </a:p>
          <a:p>
            <a:pPr lvl="2" eaLnBrk="1" latinLnBrk="0" hangingPunct="1"/>
            <a:r>
              <a:rPr lang="ro-RO" smtClean="0"/>
              <a:t>Al treilea nivel</a:t>
            </a:r>
          </a:p>
          <a:p>
            <a:pPr lvl="3" eaLnBrk="1" latinLnBrk="0" hangingPunct="1"/>
            <a:r>
              <a:rPr lang="ro-RO" smtClean="0"/>
              <a:t>Al patrulea nivel</a:t>
            </a:r>
          </a:p>
          <a:p>
            <a:pPr lvl="4" eaLnBrk="1" latinLnBrk="0" hangingPunct="1"/>
            <a:r>
              <a:rPr lang="ro-RO" smtClean="0"/>
              <a:t>Al cincilea nivel</a:t>
            </a:r>
            <a:endParaRPr kumimoji="0" lang="en-US"/>
          </a:p>
        </p:txBody>
      </p:sp>
      <p:sp>
        <p:nvSpPr>
          <p:cNvPr id="13" name="Substituent conținut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o-RO" smtClean="0"/>
              <a:t>Faceți clic pentru a edita stilurile de text Coordonator</a:t>
            </a:r>
          </a:p>
          <a:p>
            <a:pPr lvl="1" eaLnBrk="1" latinLnBrk="0" hangingPunct="1"/>
            <a:r>
              <a:rPr lang="ro-RO" smtClean="0"/>
              <a:t>Al doilea nivel</a:t>
            </a:r>
          </a:p>
          <a:p>
            <a:pPr lvl="2" eaLnBrk="1" latinLnBrk="0" hangingPunct="1"/>
            <a:r>
              <a:rPr lang="ro-RO" smtClean="0"/>
              <a:t>Al treilea nivel</a:t>
            </a:r>
          </a:p>
          <a:p>
            <a:pPr lvl="3" eaLnBrk="1" latinLnBrk="0" hangingPunct="1"/>
            <a:r>
              <a:rPr lang="ro-RO" smtClean="0"/>
              <a:t>Al patrulea nivel</a:t>
            </a:r>
          </a:p>
          <a:p>
            <a:pPr lvl="4" eaLnBrk="1" latinLnBrk="0" hangingPunct="1"/>
            <a:r>
              <a:rPr lang="ro-RO" smtClean="0"/>
              <a:t>Al cincilea nivel</a:t>
            </a:r>
            <a:endParaRPr kumimoji="0" lang="en-US"/>
          </a:p>
        </p:txBody>
      </p:sp>
      <p:sp>
        <p:nvSpPr>
          <p:cNvPr id="21" name="Substituent dată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10" name="Substituent subsol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ubstituent număr diapozitiv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u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o-RO" smtClean="0"/>
              <a:t>Faceți clic pentru a edita stilul de titlu Coordonator</a:t>
            </a:r>
            <a:endParaRPr kumimoji="0" lang="en-US"/>
          </a:p>
        </p:txBody>
      </p:sp>
      <p:sp>
        <p:nvSpPr>
          <p:cNvPr id="13" name="Substituent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o-RO" smtClean="0"/>
              <a:t>Faceți clic pentru a edita stilurile de text Coordonator</a:t>
            </a:r>
          </a:p>
        </p:txBody>
      </p:sp>
      <p:sp>
        <p:nvSpPr>
          <p:cNvPr id="25" name="Substituent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o-RO" smtClean="0"/>
              <a:t>Faceți clic pentru a edita stilurile de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o-RO" smtClean="0"/>
              <a:t>Faceți clic pentru a edita stilurile de text Coordonator</a:t>
            </a:r>
          </a:p>
          <a:p>
            <a:pPr lvl="1" eaLnBrk="1" latinLnBrk="0" hangingPunct="1"/>
            <a:r>
              <a:rPr lang="ro-RO" smtClean="0"/>
              <a:t>Al doilea nivel</a:t>
            </a:r>
          </a:p>
          <a:p>
            <a:pPr lvl="2" eaLnBrk="1" latinLnBrk="0" hangingPunct="1"/>
            <a:r>
              <a:rPr lang="ro-RO" smtClean="0"/>
              <a:t>Al treilea nivel</a:t>
            </a:r>
          </a:p>
          <a:p>
            <a:pPr lvl="3" eaLnBrk="1" latinLnBrk="0" hangingPunct="1"/>
            <a:r>
              <a:rPr lang="ro-RO" smtClean="0"/>
              <a:t>Al patrulea nivel</a:t>
            </a:r>
          </a:p>
          <a:p>
            <a:pPr lvl="4" eaLnBrk="1" latinLnBrk="0" hangingPunct="1"/>
            <a:r>
              <a:rPr lang="ro-RO" smtClean="0"/>
              <a:t>Al cincilea nivel</a:t>
            </a:r>
            <a:endParaRPr kumimoji="0" lang="en-US"/>
          </a:p>
        </p:txBody>
      </p:sp>
      <p:sp>
        <p:nvSpPr>
          <p:cNvPr id="28" name="Substituent conținut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o-RO" smtClean="0"/>
              <a:t>Faceți clic pentru a edita stilurile de text Coordonator</a:t>
            </a:r>
          </a:p>
          <a:p>
            <a:pPr lvl="1" eaLnBrk="1" latinLnBrk="0" hangingPunct="1"/>
            <a:r>
              <a:rPr lang="ro-RO" smtClean="0"/>
              <a:t>Al doilea nivel</a:t>
            </a:r>
          </a:p>
          <a:p>
            <a:pPr lvl="2" eaLnBrk="1" latinLnBrk="0" hangingPunct="1"/>
            <a:r>
              <a:rPr lang="ro-RO" smtClean="0"/>
              <a:t>Al treilea nivel</a:t>
            </a:r>
          </a:p>
          <a:p>
            <a:pPr lvl="3" eaLnBrk="1" latinLnBrk="0" hangingPunct="1"/>
            <a:r>
              <a:rPr lang="ro-RO" smtClean="0"/>
              <a:t>Al patrulea nivel</a:t>
            </a:r>
          </a:p>
          <a:p>
            <a:pPr lvl="4" eaLnBrk="1" latinLnBrk="0" hangingPunct="1"/>
            <a:r>
              <a:rPr lang="ro-RO" smtClean="0"/>
              <a:t>Al cincilea nivel</a:t>
            </a:r>
            <a:endParaRPr kumimoji="0" lang="en-US"/>
          </a:p>
        </p:txBody>
      </p:sp>
      <p:sp>
        <p:nvSpPr>
          <p:cNvPr id="10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ector drep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u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o-RO" smtClean="0"/>
              <a:t>Faceți clic pentru a edita stilul de titlu Coordonator</a:t>
            </a:r>
            <a:endParaRPr kumimoji="0" lang="en-US"/>
          </a:p>
        </p:txBody>
      </p:sp>
      <p:sp>
        <p:nvSpPr>
          <p:cNvPr id="12" name="Substituent dată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21" name="Substituent subsol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24" name="Substituent subsol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ctor drep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u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o-RO" smtClean="0"/>
              <a:t>Faceți clic pentru a edita stilul de titlu Coordonator</a:t>
            </a:r>
            <a:endParaRPr kumimoji="0" lang="en-US"/>
          </a:p>
        </p:txBody>
      </p:sp>
      <p:sp>
        <p:nvSpPr>
          <p:cNvPr id="26" name="Substituent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o-RO" smtClean="0"/>
              <a:t>Faceți clic pentru a edita stilurile de text Coordonator</a:t>
            </a:r>
          </a:p>
        </p:txBody>
      </p:sp>
      <p:sp>
        <p:nvSpPr>
          <p:cNvPr id="14" name="Substituent conținut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o-RO" smtClean="0"/>
              <a:t>Faceți clic pentru a edita stilurile de text Coordonator</a:t>
            </a:r>
          </a:p>
          <a:p>
            <a:pPr lvl="1" eaLnBrk="1" latinLnBrk="0" hangingPunct="1"/>
            <a:r>
              <a:rPr lang="ro-RO" smtClean="0"/>
              <a:t>Al doilea nivel</a:t>
            </a:r>
          </a:p>
          <a:p>
            <a:pPr lvl="2" eaLnBrk="1" latinLnBrk="0" hangingPunct="1"/>
            <a:r>
              <a:rPr lang="ro-RO" smtClean="0"/>
              <a:t>Al treilea nivel</a:t>
            </a:r>
          </a:p>
          <a:p>
            <a:pPr lvl="3" eaLnBrk="1" latinLnBrk="0" hangingPunct="1"/>
            <a:r>
              <a:rPr lang="ro-RO" smtClean="0"/>
              <a:t>Al patrulea nivel</a:t>
            </a:r>
          </a:p>
          <a:p>
            <a:pPr lvl="4" eaLnBrk="1" latinLnBrk="0" hangingPunct="1"/>
            <a:r>
              <a:rPr lang="ro-RO" smtClean="0"/>
              <a:t>Al cincilea nivel</a:t>
            </a:r>
            <a:endParaRPr kumimoji="0" lang="en-US"/>
          </a:p>
        </p:txBody>
      </p:sp>
      <p:sp>
        <p:nvSpPr>
          <p:cNvPr id="25" name="Substituent dată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29" name="Substituent subsol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stituent i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o-RO" smtClean="0"/>
              <a:t>Faceți clic pe pictogramă pentru a adăuga o imagine</a:t>
            </a:r>
            <a:endParaRPr kumimoji="0" lang="en-US" dirty="0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ubstituent număr diapozitiv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u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o-RO" smtClean="0"/>
              <a:t>Faceți clic pentru a edita stilul de titlu Coordonator</a:t>
            </a:r>
            <a:endParaRPr kumimoji="0" lang="en-US"/>
          </a:p>
        </p:txBody>
      </p:sp>
      <p:sp>
        <p:nvSpPr>
          <p:cNvPr id="26" name="Substituent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o-RO" smtClean="0"/>
              <a:t>Faceți clic pentru a edita stilurile de text Coordonator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drep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ubstituent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o-RO" smtClean="0"/>
              <a:t>Faceți clic pentru a edita stilurile de text Coordonator</a:t>
            </a:r>
          </a:p>
          <a:p>
            <a:pPr lvl="1" eaLnBrk="1" latinLnBrk="0" hangingPunct="1"/>
            <a:r>
              <a:rPr kumimoji="0" lang="ro-RO" smtClean="0"/>
              <a:t>Al doilea nivel</a:t>
            </a:r>
          </a:p>
          <a:p>
            <a:pPr lvl="2" eaLnBrk="1" latinLnBrk="0" hangingPunct="1"/>
            <a:r>
              <a:rPr kumimoji="0" lang="ro-RO" smtClean="0"/>
              <a:t>Al treilea nivel</a:t>
            </a:r>
          </a:p>
          <a:p>
            <a:pPr lvl="3" eaLnBrk="1" latinLnBrk="0" hangingPunct="1"/>
            <a:r>
              <a:rPr kumimoji="0" lang="ro-RO" smtClean="0"/>
              <a:t>Al patrulea nivel</a:t>
            </a:r>
          </a:p>
          <a:p>
            <a:pPr lvl="4" eaLnBrk="1" latinLnBrk="0" hangingPunct="1"/>
            <a:r>
              <a:rPr kumimoji="0" lang="ro-RO" smtClean="0"/>
              <a:t>Al cincilea nivel</a:t>
            </a:r>
            <a:endParaRPr kumimoji="0" lang="en-US"/>
          </a:p>
        </p:txBody>
      </p:sp>
      <p:sp>
        <p:nvSpPr>
          <p:cNvPr id="11" name="Substituent dată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28" name="Substituent subsol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stituent titl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o-RO" smtClean="0"/>
              <a:t>Faceți clic pentru a edita stilul de titlu Coordonator</a:t>
            </a:r>
            <a:endParaRPr kumimoji="0" lang="en-US"/>
          </a:p>
        </p:txBody>
      </p:sp>
      <p:sp>
        <p:nvSpPr>
          <p:cNvPr id="9" name="Conector drep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ector drep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457200" y="4114800"/>
            <a:ext cx="8458200" cy="122237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</a:rPr>
              <a:t>Specialized producer of bee food and supplements</a:t>
            </a:r>
            <a:endParaRPr lang="en-US" sz="2800" b="1" dirty="0">
              <a:latin typeface="Cambria" pitchFamily="18" charset="0"/>
            </a:endParaRPr>
          </a:p>
        </p:txBody>
      </p:sp>
      <p:pic>
        <p:nvPicPr>
          <p:cNvPr id="4" name="Imagine 3" descr="fagur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2057400"/>
          </a:xfrm>
          <a:prstGeom prst="rect">
            <a:avLst/>
          </a:prstGeom>
        </p:spPr>
      </p:pic>
      <p:pic>
        <p:nvPicPr>
          <p:cNvPr id="7" name="Imagine 6" descr="sigla eng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1238149"/>
            <a:ext cx="4267200" cy="2664218"/>
          </a:xfrm>
          <a:prstGeom prst="rect">
            <a:avLst/>
          </a:prstGeom>
        </p:spPr>
      </p:pic>
      <p:pic>
        <p:nvPicPr>
          <p:cNvPr id="8" name="Imagine 7" descr="SIGLA ENG MA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401955"/>
            <a:ext cx="5334000" cy="14560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ApiPollenSubstitute + Tsuperproteics\foto\partener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3505200"/>
            <a:ext cx="5029200" cy="3352800"/>
          </a:xfrm>
          <a:prstGeom prst="rect">
            <a:avLst/>
          </a:prstGeom>
          <a:noFill/>
        </p:spPr>
      </p:pic>
      <p:pic>
        <p:nvPicPr>
          <p:cNvPr id="3074" name="Picture 2" descr="C:\Users\User\Desktop\ApiPollenSubstitute + Tsuperproteics\foto\parteneriat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24400" cy="3543300"/>
          </a:xfrm>
          <a:prstGeom prst="rect">
            <a:avLst/>
          </a:prstGeom>
          <a:noFill/>
        </p:spPr>
      </p:pic>
      <p:pic>
        <p:nvPicPr>
          <p:cNvPr id="3075" name="Picture 3" descr="C:\Users\User\Desktop\ApiPollenSubstitute + Tsuperproteics\foto\mascota2.jpg"/>
          <p:cNvPicPr>
            <a:picLocks noChangeAspect="1" noChangeArrowheads="1"/>
          </p:cNvPicPr>
          <p:nvPr/>
        </p:nvPicPr>
        <p:blipFill>
          <a:blip r:embed="rId4"/>
          <a:srcRect t="10593"/>
          <a:stretch>
            <a:fillRect/>
          </a:stretch>
        </p:blipFill>
        <p:spPr bwMode="auto">
          <a:xfrm>
            <a:off x="838200" y="3581400"/>
            <a:ext cx="2436446" cy="3276600"/>
          </a:xfrm>
          <a:prstGeom prst="rect">
            <a:avLst/>
          </a:prstGeom>
          <a:noFill/>
        </p:spPr>
      </p:pic>
      <p:pic>
        <p:nvPicPr>
          <p:cNvPr id="3077" name="Picture 5" descr="C:\Users\User\Desktop\ApiPollenSubstitute + Tsuperproteics\foto\cercetar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22226"/>
            <a:ext cx="2590799" cy="3454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partnerships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846638"/>
          </a:xfrm>
        </p:spPr>
        <p:txBody>
          <a:bodyPr>
            <a:normAutofit/>
          </a:bodyPr>
          <a:lstStyle/>
          <a:p>
            <a:r>
              <a:rPr lang="en-US" sz="1200" dirty="0" smtClean="0">
                <a:latin typeface="Cambria" pitchFamily="18" charset="0"/>
              </a:rPr>
              <a:t>We want to launch on the market products with the highest quality standards by combining innovation and perseverance at prices and advantageous conditions to respond better to our customer’s highest requests.</a:t>
            </a:r>
          </a:p>
          <a:p>
            <a:r>
              <a:rPr lang="en-US" sz="1200" dirty="0" smtClean="0">
                <a:latin typeface="Cambria" pitchFamily="18" charset="0"/>
              </a:rPr>
              <a:t>We intend to develop our partnerships with our collaborators providing our products all around the country.</a:t>
            </a:r>
          </a:p>
          <a:p>
            <a:r>
              <a:rPr lang="en-US" sz="1200" dirty="0" smtClean="0">
                <a:latin typeface="Cambria" pitchFamily="18" charset="0"/>
              </a:rPr>
              <a:t>By participating to the beekeeping fairs we are constantly sharing our knowledge with the passionate beekeepers, listening to their opinions and </a:t>
            </a:r>
            <a:r>
              <a:rPr lang="en-US" sz="1200" dirty="0" err="1" smtClean="0">
                <a:latin typeface="Cambria" pitchFamily="18" charset="0"/>
              </a:rPr>
              <a:t>oferring</a:t>
            </a:r>
            <a:r>
              <a:rPr lang="en-US" sz="1200" dirty="0" smtClean="0">
                <a:latin typeface="Cambria" pitchFamily="18" charset="0"/>
              </a:rPr>
              <a:t> the best feeding solution.</a:t>
            </a:r>
          </a:p>
          <a:p>
            <a:r>
              <a:rPr lang="en-US" sz="1200" dirty="0" smtClean="0">
                <a:latin typeface="Cambria" pitchFamily="18" charset="0"/>
              </a:rPr>
              <a:t>We are present on the European Market; our company has developed numerous partnerships with:</a:t>
            </a:r>
          </a:p>
          <a:p>
            <a:pPr lvl="0"/>
            <a:r>
              <a:rPr lang="ro-RO" sz="1200" b="1" dirty="0" smtClean="0">
                <a:latin typeface="Cambria" pitchFamily="18" charset="0"/>
              </a:rPr>
              <a:t>United </a:t>
            </a:r>
            <a:r>
              <a:rPr lang="ro-RO" sz="1200" b="1" dirty="0" err="1" smtClean="0">
                <a:latin typeface="Cambria" pitchFamily="18" charset="0"/>
              </a:rPr>
              <a:t>Kingdom</a:t>
            </a:r>
            <a:r>
              <a:rPr lang="ro-RO" sz="1200" dirty="0" smtClean="0">
                <a:latin typeface="Cambria" pitchFamily="18" charset="0"/>
              </a:rPr>
              <a:t>: local </a:t>
            </a:r>
            <a:r>
              <a:rPr lang="ro-RO" sz="1200" dirty="0" err="1" smtClean="0">
                <a:latin typeface="Cambria" pitchFamily="18" charset="0"/>
              </a:rPr>
              <a:t>distributor</a:t>
            </a:r>
            <a:r>
              <a:rPr lang="ro-RO" sz="1200" i="1" dirty="0" err="1" smtClean="0">
                <a:latin typeface="Cambria" pitchFamily="18" charset="0"/>
              </a:rPr>
              <a:t>Maisemore</a:t>
            </a:r>
            <a:r>
              <a:rPr lang="ro-RO" sz="1200" i="1" dirty="0" smtClean="0">
                <a:latin typeface="Cambria" pitchFamily="18" charset="0"/>
              </a:rPr>
              <a:t> </a:t>
            </a:r>
            <a:r>
              <a:rPr lang="ro-RO" sz="1200" i="1" dirty="0" err="1" smtClean="0">
                <a:latin typeface="Cambria" pitchFamily="18" charset="0"/>
              </a:rPr>
              <a:t>Apiaries</a:t>
            </a:r>
            <a:r>
              <a:rPr lang="ro-RO" sz="1200" dirty="0" smtClean="0">
                <a:latin typeface="Cambria" pitchFamily="18" charset="0"/>
              </a:rPr>
              <a:t>, </a:t>
            </a:r>
            <a:r>
              <a:rPr lang="ro-RO" sz="1200" dirty="0" err="1" smtClean="0">
                <a:latin typeface="Cambria" pitchFamily="18" charset="0"/>
              </a:rPr>
              <a:t>bees-online.co.uk</a:t>
            </a:r>
            <a:endParaRPr lang="en-US" sz="1200" dirty="0" smtClean="0">
              <a:latin typeface="Cambria" pitchFamily="18" charset="0"/>
            </a:endParaRPr>
          </a:p>
          <a:p>
            <a:pPr lvl="0"/>
            <a:r>
              <a:rPr lang="ro-RO" sz="1200" b="1" dirty="0" err="1" smtClean="0">
                <a:latin typeface="Cambria" pitchFamily="18" charset="0"/>
              </a:rPr>
              <a:t>Lithuania</a:t>
            </a:r>
            <a:r>
              <a:rPr lang="ro-RO" sz="1200" dirty="0" smtClean="0">
                <a:latin typeface="Cambria" pitchFamily="18" charset="0"/>
              </a:rPr>
              <a:t>: local </a:t>
            </a:r>
            <a:r>
              <a:rPr lang="ro-RO" sz="1200" dirty="0" err="1" smtClean="0">
                <a:latin typeface="Cambria" pitchFamily="18" charset="0"/>
              </a:rPr>
              <a:t>distributor</a:t>
            </a:r>
            <a:r>
              <a:rPr lang="ro-RO" sz="1200" i="1" dirty="0" err="1" smtClean="0">
                <a:latin typeface="Cambria" pitchFamily="18" charset="0"/>
              </a:rPr>
              <a:t>Bitè</a:t>
            </a:r>
            <a:r>
              <a:rPr lang="ro-RO" sz="1200" i="1" dirty="0" smtClean="0">
                <a:latin typeface="Cambria" pitchFamily="18" charset="0"/>
              </a:rPr>
              <a:t> </a:t>
            </a:r>
            <a:r>
              <a:rPr lang="ro-RO" sz="1200" i="1" dirty="0" err="1" smtClean="0">
                <a:latin typeface="Cambria" pitchFamily="18" charset="0"/>
              </a:rPr>
              <a:t>Tuk</a:t>
            </a:r>
            <a:r>
              <a:rPr lang="ro-RO" sz="1200" dirty="0" smtClean="0">
                <a:latin typeface="Cambria" pitchFamily="18" charset="0"/>
              </a:rPr>
              <a:t>, </a:t>
            </a:r>
            <a:r>
              <a:rPr lang="ro-RO" sz="1200" dirty="0" err="1" smtClean="0">
                <a:latin typeface="Cambria" pitchFamily="18" charset="0"/>
              </a:rPr>
              <a:t>bitetuk.lt</a:t>
            </a:r>
            <a:endParaRPr lang="en-US" sz="1200" dirty="0" smtClean="0">
              <a:latin typeface="Cambria" pitchFamily="18" charset="0"/>
            </a:endParaRPr>
          </a:p>
          <a:p>
            <a:pPr lvl="0"/>
            <a:r>
              <a:rPr lang="ro-RO" sz="1200" b="1" dirty="0" err="1" smtClean="0">
                <a:latin typeface="Cambria" pitchFamily="18" charset="0"/>
              </a:rPr>
              <a:t>Poland</a:t>
            </a:r>
            <a:r>
              <a:rPr lang="ro-RO" sz="1200" dirty="0" smtClean="0">
                <a:latin typeface="Cambria" pitchFamily="18" charset="0"/>
              </a:rPr>
              <a:t>: local </a:t>
            </a:r>
            <a:r>
              <a:rPr lang="ro-RO" sz="1200" dirty="0" err="1" smtClean="0">
                <a:latin typeface="Cambria" pitchFamily="18" charset="0"/>
              </a:rPr>
              <a:t>distributor</a:t>
            </a:r>
            <a:r>
              <a:rPr lang="ro-RO" sz="1200" i="1" dirty="0" err="1" smtClean="0">
                <a:latin typeface="Cambria" pitchFamily="18" charset="0"/>
              </a:rPr>
              <a:t>Babik-Sabat</a:t>
            </a:r>
            <a:r>
              <a:rPr lang="ro-RO" sz="1200" dirty="0" smtClean="0">
                <a:latin typeface="Cambria" pitchFamily="18" charset="0"/>
              </a:rPr>
              <a:t>, </a:t>
            </a:r>
            <a:r>
              <a:rPr lang="ro-RO" sz="1200" dirty="0" err="1" smtClean="0">
                <a:latin typeface="Cambria" pitchFamily="18" charset="0"/>
              </a:rPr>
              <a:t>firmababik.pl</a:t>
            </a:r>
            <a:endParaRPr lang="en-US" sz="1200" dirty="0" smtClean="0">
              <a:latin typeface="Cambria" pitchFamily="18" charset="0"/>
            </a:endParaRPr>
          </a:p>
          <a:p>
            <a:pPr lvl="0"/>
            <a:r>
              <a:rPr lang="ro-RO" sz="1200" b="1" dirty="0" smtClean="0">
                <a:latin typeface="Cambria" pitchFamily="18" charset="0"/>
              </a:rPr>
              <a:t>France</a:t>
            </a:r>
            <a:r>
              <a:rPr lang="ro-RO" sz="1200" dirty="0" smtClean="0">
                <a:latin typeface="Cambria" pitchFamily="18" charset="0"/>
              </a:rPr>
              <a:t>: local </a:t>
            </a:r>
            <a:r>
              <a:rPr lang="ro-RO" sz="1200" dirty="0" err="1" smtClean="0">
                <a:latin typeface="Cambria" pitchFamily="18" charset="0"/>
              </a:rPr>
              <a:t>distributor</a:t>
            </a:r>
            <a:r>
              <a:rPr lang="ro-RO" sz="1200" i="1" dirty="0" err="1" smtClean="0">
                <a:latin typeface="Cambria" pitchFamily="18" charset="0"/>
              </a:rPr>
              <a:t>Provence</a:t>
            </a:r>
            <a:r>
              <a:rPr lang="ro-RO" sz="1200" i="1" dirty="0" smtClean="0">
                <a:latin typeface="Cambria" pitchFamily="18" charset="0"/>
              </a:rPr>
              <a:t> </a:t>
            </a:r>
            <a:r>
              <a:rPr lang="ro-RO" sz="1200" i="1" dirty="0" err="1" smtClean="0">
                <a:latin typeface="Cambria" pitchFamily="18" charset="0"/>
              </a:rPr>
              <a:t>Apiculture</a:t>
            </a:r>
            <a:r>
              <a:rPr lang="ro-RO" sz="1200" dirty="0" smtClean="0">
                <a:latin typeface="Cambria" pitchFamily="18" charset="0"/>
              </a:rPr>
              <a:t>,  </a:t>
            </a:r>
            <a:r>
              <a:rPr lang="ro-RO" sz="1200" dirty="0" err="1" smtClean="0">
                <a:latin typeface="Cambria" pitchFamily="18" charset="0"/>
              </a:rPr>
              <a:t>provence-apiculture.fr</a:t>
            </a:r>
            <a:endParaRPr lang="en-US" sz="1200" dirty="0" smtClean="0">
              <a:latin typeface="Cambria" pitchFamily="18" charset="0"/>
            </a:endParaRPr>
          </a:p>
          <a:p>
            <a:pPr lvl="0"/>
            <a:r>
              <a:rPr lang="ro-RO" sz="1200" b="1" dirty="0" err="1" smtClean="0">
                <a:latin typeface="Cambria" pitchFamily="18" charset="0"/>
              </a:rPr>
              <a:t>Portugal</a:t>
            </a:r>
            <a:r>
              <a:rPr lang="ro-RO" sz="1200" dirty="0" smtClean="0">
                <a:latin typeface="Cambria" pitchFamily="18" charset="0"/>
              </a:rPr>
              <a:t>: local </a:t>
            </a:r>
            <a:r>
              <a:rPr lang="ro-RO" sz="1200" dirty="0" err="1" smtClean="0">
                <a:latin typeface="Cambria" pitchFamily="18" charset="0"/>
              </a:rPr>
              <a:t>distributor</a:t>
            </a:r>
            <a:r>
              <a:rPr lang="ro-RO" sz="1200" i="1" dirty="0" err="1" smtClean="0">
                <a:latin typeface="Cambria" pitchFamily="18" charset="0"/>
              </a:rPr>
              <a:t>ApiSantos</a:t>
            </a:r>
            <a:r>
              <a:rPr lang="ro-RO" sz="1200" dirty="0" smtClean="0">
                <a:latin typeface="Cambria" pitchFamily="18" charset="0"/>
              </a:rPr>
              <a:t>, </a:t>
            </a:r>
            <a:r>
              <a:rPr lang="ro-RO" sz="1200" dirty="0" err="1" smtClean="0">
                <a:latin typeface="Cambria" pitchFamily="18" charset="0"/>
              </a:rPr>
              <a:t>apisantos.com</a:t>
            </a:r>
            <a:endParaRPr lang="en-US" sz="1200" dirty="0" smtClean="0">
              <a:latin typeface="Cambria" pitchFamily="18" charset="0"/>
            </a:endParaRPr>
          </a:p>
          <a:p>
            <a:pPr lvl="0"/>
            <a:r>
              <a:rPr lang="ro-RO" sz="1200" b="1" dirty="0" err="1" smtClean="0">
                <a:latin typeface="Cambria" pitchFamily="18" charset="0"/>
              </a:rPr>
              <a:t>Italy</a:t>
            </a:r>
            <a:r>
              <a:rPr lang="ro-RO" sz="1200" dirty="0" smtClean="0">
                <a:latin typeface="Cambria" pitchFamily="18" charset="0"/>
              </a:rPr>
              <a:t>: local </a:t>
            </a:r>
            <a:r>
              <a:rPr lang="ro-RO" sz="1200" dirty="0" err="1" smtClean="0">
                <a:latin typeface="Cambria" pitchFamily="18" charset="0"/>
              </a:rPr>
              <a:t>distributor</a:t>
            </a:r>
            <a:r>
              <a:rPr lang="ro-RO" sz="1200" i="1" dirty="0" err="1" smtClean="0">
                <a:latin typeface="Cambria" pitchFamily="18" charset="0"/>
              </a:rPr>
              <a:t>Consorzio</a:t>
            </a:r>
            <a:r>
              <a:rPr lang="ro-RO" sz="1200" i="1" dirty="0" smtClean="0">
                <a:latin typeface="Cambria" pitchFamily="18" charset="0"/>
              </a:rPr>
              <a:t> con le </a:t>
            </a:r>
            <a:r>
              <a:rPr lang="ro-RO" sz="1200" i="1" dirty="0" err="1" smtClean="0">
                <a:latin typeface="Cambria" pitchFamily="18" charset="0"/>
              </a:rPr>
              <a:t>api</a:t>
            </a:r>
            <a:r>
              <a:rPr lang="ro-RO" sz="1200" dirty="0" smtClean="0">
                <a:latin typeface="Cambria" pitchFamily="18" charset="0"/>
              </a:rPr>
              <a:t>, </a:t>
            </a:r>
            <a:r>
              <a:rPr lang="ro-RO" sz="1200" dirty="0" err="1" smtClean="0">
                <a:latin typeface="Cambria" pitchFamily="18" charset="0"/>
              </a:rPr>
              <a:t>consorzioconleapi.it</a:t>
            </a:r>
            <a:endParaRPr lang="en-US" sz="1200" dirty="0" smtClean="0">
              <a:latin typeface="Cambria" pitchFamily="18" charset="0"/>
            </a:endParaRPr>
          </a:p>
          <a:p>
            <a:pPr lvl="0"/>
            <a:r>
              <a:rPr lang="ro-RO" sz="1200" b="1" dirty="0" smtClean="0">
                <a:latin typeface="Cambria" pitchFamily="18" charset="0"/>
              </a:rPr>
              <a:t>Spain</a:t>
            </a:r>
            <a:r>
              <a:rPr lang="ro-RO" sz="1200" dirty="0" smtClean="0">
                <a:latin typeface="Cambria" pitchFamily="18" charset="0"/>
              </a:rPr>
              <a:t>: local </a:t>
            </a:r>
            <a:r>
              <a:rPr lang="ro-RO" sz="1200" dirty="0" err="1" smtClean="0">
                <a:latin typeface="Cambria" pitchFamily="18" charset="0"/>
              </a:rPr>
              <a:t>distributor</a:t>
            </a:r>
            <a:r>
              <a:rPr lang="ro-RO" sz="1200" i="1" dirty="0" err="1" smtClean="0">
                <a:latin typeface="Cambria" pitchFamily="18" charset="0"/>
              </a:rPr>
              <a:t>Sistemas</a:t>
            </a:r>
            <a:r>
              <a:rPr lang="ro-RO" sz="1200" i="1" dirty="0" smtClean="0">
                <a:latin typeface="Cambria" pitchFamily="18" charset="0"/>
              </a:rPr>
              <a:t> </a:t>
            </a:r>
            <a:r>
              <a:rPr lang="ro-RO" sz="1200" i="1" dirty="0" err="1" smtClean="0">
                <a:latin typeface="Cambria" pitchFamily="18" charset="0"/>
              </a:rPr>
              <a:t>Writer</a:t>
            </a:r>
            <a:r>
              <a:rPr lang="ro-RO" sz="1200" i="1" dirty="0" smtClean="0">
                <a:latin typeface="Cambria" pitchFamily="18" charset="0"/>
              </a:rPr>
              <a:t> 400</a:t>
            </a:r>
            <a:r>
              <a:rPr lang="ro-RO" sz="1200" dirty="0" smtClean="0">
                <a:latin typeface="Cambria" pitchFamily="18" charset="0"/>
              </a:rPr>
              <a:t>, sw400.es</a:t>
            </a:r>
            <a:endParaRPr lang="en-US" sz="1200" dirty="0" smtClean="0">
              <a:latin typeface="Cambria" pitchFamily="18" charset="0"/>
            </a:endParaRPr>
          </a:p>
          <a:p>
            <a:pPr lvl="0"/>
            <a:r>
              <a:rPr lang="ro-RO" sz="1200" b="1" dirty="0" smtClean="0">
                <a:latin typeface="Cambria" pitchFamily="18" charset="0"/>
              </a:rPr>
              <a:t>Hungary</a:t>
            </a:r>
            <a:r>
              <a:rPr lang="ro-RO" sz="1200" dirty="0" smtClean="0">
                <a:latin typeface="Cambria" pitchFamily="18" charset="0"/>
              </a:rPr>
              <a:t> : local </a:t>
            </a:r>
            <a:r>
              <a:rPr lang="ro-RO" sz="1200" dirty="0" err="1" smtClean="0">
                <a:latin typeface="Cambria" pitchFamily="18" charset="0"/>
              </a:rPr>
              <a:t>distributor</a:t>
            </a:r>
            <a:r>
              <a:rPr lang="ro-RO" sz="1200" i="1" dirty="0" err="1" smtClean="0">
                <a:latin typeface="Cambria" pitchFamily="18" charset="0"/>
              </a:rPr>
              <a:t>Orosker</a:t>
            </a:r>
            <a:r>
              <a:rPr lang="ro-RO" sz="1200" dirty="0" smtClean="0">
                <a:latin typeface="Cambria" pitchFamily="18" charset="0"/>
              </a:rPr>
              <a:t>, </a:t>
            </a:r>
            <a:r>
              <a:rPr lang="ro-RO" sz="1200" dirty="0" err="1" smtClean="0">
                <a:latin typeface="Cambria" pitchFamily="18" charset="0"/>
              </a:rPr>
              <a:t>dulcofruct.hu</a:t>
            </a:r>
            <a:endParaRPr lang="en-US" sz="1200" dirty="0" smtClean="0">
              <a:latin typeface="Cambria" pitchFamily="18" charset="0"/>
            </a:endParaRPr>
          </a:p>
          <a:p>
            <a:pPr lvl="0"/>
            <a:r>
              <a:rPr lang="ro-RO" sz="1200" b="1" dirty="0" smtClean="0">
                <a:latin typeface="Cambria" pitchFamily="18" charset="0"/>
              </a:rPr>
              <a:t>Bulgaria</a:t>
            </a:r>
            <a:r>
              <a:rPr lang="ro-RO" sz="1200" dirty="0" smtClean="0">
                <a:latin typeface="Cambria" pitchFamily="18" charset="0"/>
              </a:rPr>
              <a:t>: local </a:t>
            </a:r>
            <a:r>
              <a:rPr lang="ro-RO" sz="1200" dirty="0" err="1" smtClean="0">
                <a:latin typeface="Cambria" pitchFamily="18" charset="0"/>
              </a:rPr>
              <a:t>distributor</a:t>
            </a:r>
            <a:r>
              <a:rPr lang="az-Cyrl-AZ" sz="1200" i="1" dirty="0" smtClean="0">
                <a:latin typeface="Cambria" pitchFamily="18" charset="0"/>
              </a:rPr>
              <a:t>Пчелна ферма Ели-Яна ЕООД (</a:t>
            </a:r>
            <a:r>
              <a:rPr lang="en-US" sz="1200" i="1" dirty="0" err="1" smtClean="0">
                <a:latin typeface="Cambria" pitchFamily="18" charset="0"/>
              </a:rPr>
              <a:t>Pchelnaferma</a:t>
            </a:r>
            <a:r>
              <a:rPr lang="en-US" sz="1200" i="1" dirty="0" smtClean="0">
                <a:latin typeface="Cambria" pitchFamily="18" charset="0"/>
              </a:rPr>
              <a:t> Eli-</a:t>
            </a:r>
            <a:r>
              <a:rPr lang="en-US" sz="1200" i="1" dirty="0" err="1" smtClean="0">
                <a:latin typeface="Cambria" pitchFamily="18" charset="0"/>
              </a:rPr>
              <a:t>YAna</a:t>
            </a:r>
            <a:r>
              <a:rPr lang="en-US" sz="1200" i="1" dirty="0" smtClean="0">
                <a:latin typeface="Cambria" pitchFamily="18" charset="0"/>
              </a:rPr>
              <a:t> EOOD)</a:t>
            </a:r>
            <a:endParaRPr lang="en-US" sz="1200" dirty="0" smtClean="0">
              <a:latin typeface="Cambria" pitchFamily="18" charset="0"/>
            </a:endParaRPr>
          </a:p>
          <a:p>
            <a:pPr lvl="0"/>
            <a:r>
              <a:rPr lang="ro-RO" sz="1200" b="1" dirty="0" smtClean="0">
                <a:latin typeface="Cambria" pitchFamily="18" charset="0"/>
              </a:rPr>
              <a:t>Republic of Moldova</a:t>
            </a:r>
            <a:r>
              <a:rPr lang="ro-RO" sz="1200" dirty="0" smtClean="0">
                <a:latin typeface="Cambria" pitchFamily="18" charset="0"/>
              </a:rPr>
              <a:t>: local distributor</a:t>
            </a:r>
            <a:r>
              <a:rPr lang="ro-RO" sz="1200" i="1" dirty="0" smtClean="0">
                <a:latin typeface="Cambria" pitchFamily="18" charset="0"/>
              </a:rPr>
              <a:t>InterSIS-45SRL</a:t>
            </a:r>
            <a:r>
              <a:rPr lang="ro-RO" sz="1200" dirty="0" smtClean="0">
                <a:latin typeface="Cambria" pitchFamily="18" charset="0"/>
              </a:rPr>
              <a:t>, </a:t>
            </a:r>
            <a:r>
              <a:rPr lang="ro-RO" sz="1200" dirty="0" err="1" smtClean="0">
                <a:latin typeface="Cambria" pitchFamily="18" charset="0"/>
              </a:rPr>
              <a:t>facebook.com</a:t>
            </a:r>
            <a:r>
              <a:rPr lang="ro-RO" sz="1200" dirty="0" smtClean="0">
                <a:latin typeface="Cambria" pitchFamily="18" charset="0"/>
              </a:rPr>
              <a:t>/</a:t>
            </a:r>
            <a:r>
              <a:rPr lang="ro-RO" sz="1200" dirty="0" err="1" smtClean="0">
                <a:latin typeface="Cambria" pitchFamily="18" charset="0"/>
              </a:rPr>
              <a:t>dulcofruct.hu</a:t>
            </a:r>
            <a:endParaRPr lang="en-US" sz="1200" dirty="0" smtClean="0">
              <a:latin typeface="Cambria" pitchFamily="18" charset="0"/>
            </a:endParaRPr>
          </a:p>
          <a:p>
            <a:pPr lvl="0"/>
            <a:r>
              <a:rPr lang="ro-RO" sz="1200" b="1" dirty="0" err="1" smtClean="0">
                <a:latin typeface="Cambria" pitchFamily="18" charset="0"/>
              </a:rPr>
              <a:t>Ukraine</a:t>
            </a:r>
            <a:r>
              <a:rPr lang="ro-RO" sz="1200" dirty="0" smtClean="0">
                <a:latin typeface="Cambria" pitchFamily="18" charset="0"/>
              </a:rPr>
              <a:t>: local </a:t>
            </a:r>
            <a:r>
              <a:rPr lang="ro-RO" sz="1200" dirty="0" err="1" smtClean="0">
                <a:latin typeface="Cambria" pitchFamily="18" charset="0"/>
              </a:rPr>
              <a:t>distributor</a:t>
            </a:r>
            <a:r>
              <a:rPr lang="ro-RO" sz="1200" i="1" dirty="0" err="1" smtClean="0">
                <a:latin typeface="Cambria" pitchFamily="18" charset="0"/>
              </a:rPr>
              <a:t>Birotix</a:t>
            </a:r>
            <a:r>
              <a:rPr lang="ro-RO" sz="1200" dirty="0" smtClean="0">
                <a:latin typeface="Cambria" pitchFamily="18" charset="0"/>
              </a:rPr>
              <a:t>, </a:t>
            </a:r>
            <a:r>
              <a:rPr lang="ro-RO" sz="1200" dirty="0" err="1" smtClean="0">
                <a:latin typeface="Cambria" pitchFamily="18" charset="0"/>
              </a:rPr>
              <a:t>esca.com.ua</a:t>
            </a:r>
            <a:endParaRPr lang="en-US" sz="1200" dirty="0" smtClean="0">
              <a:latin typeface="Cambria" pitchFamily="18" charset="0"/>
            </a:endParaRPr>
          </a:p>
          <a:p>
            <a:pPr lvl="0"/>
            <a:r>
              <a:rPr lang="ro-RO" sz="1200" b="1" dirty="0" err="1" smtClean="0">
                <a:latin typeface="Cambria" pitchFamily="18" charset="0"/>
              </a:rPr>
              <a:t>Greece</a:t>
            </a:r>
            <a:r>
              <a:rPr lang="ro-RO" sz="1200" dirty="0" smtClean="0">
                <a:latin typeface="Cambria" pitchFamily="18" charset="0"/>
              </a:rPr>
              <a:t>: local </a:t>
            </a:r>
            <a:r>
              <a:rPr lang="ro-RO" sz="1200" dirty="0" err="1" smtClean="0">
                <a:latin typeface="Cambria" pitchFamily="18" charset="0"/>
              </a:rPr>
              <a:t>distributor</a:t>
            </a:r>
            <a:r>
              <a:rPr lang="ro-RO" sz="1200" i="1" dirty="0" err="1" smtClean="0">
                <a:latin typeface="Cambria" pitchFamily="18" charset="0"/>
              </a:rPr>
              <a:t>Dulcofruct</a:t>
            </a:r>
            <a:r>
              <a:rPr lang="ro-RO" sz="1200" i="1" dirty="0" smtClean="0">
                <a:latin typeface="Cambria" pitchFamily="18" charset="0"/>
              </a:rPr>
              <a:t> </a:t>
            </a:r>
            <a:r>
              <a:rPr lang="ro-RO" sz="1200" i="1" dirty="0" err="1" smtClean="0">
                <a:latin typeface="Cambria" pitchFamily="18" charset="0"/>
              </a:rPr>
              <a:t>Greece</a:t>
            </a:r>
            <a:r>
              <a:rPr lang="ro-RO" sz="1200" dirty="0" smtClean="0">
                <a:latin typeface="Cambria" pitchFamily="18" charset="0"/>
              </a:rPr>
              <a:t>, </a:t>
            </a:r>
            <a:r>
              <a:rPr lang="ro-RO" sz="1200" dirty="0" err="1" smtClean="0">
                <a:latin typeface="Cambria" pitchFamily="18" charset="0"/>
              </a:rPr>
              <a:t>facebook.com</a:t>
            </a:r>
            <a:r>
              <a:rPr lang="ro-RO" sz="1200" dirty="0" smtClean="0">
                <a:latin typeface="Cambria" pitchFamily="18" charset="0"/>
              </a:rPr>
              <a:t>/</a:t>
            </a:r>
            <a:r>
              <a:rPr lang="ro-RO" sz="1200" dirty="0" err="1" smtClean="0">
                <a:latin typeface="Cambria" pitchFamily="18" charset="0"/>
              </a:rPr>
              <a:t>dulcofructgreece</a:t>
            </a:r>
            <a:endParaRPr lang="en-US" sz="1200" dirty="0" smtClean="0">
              <a:latin typeface="Cambria" pitchFamily="18" charset="0"/>
            </a:endParaRPr>
          </a:p>
          <a:p>
            <a:pPr lvl="0"/>
            <a:r>
              <a:rPr lang="en-US" sz="1200" b="1" dirty="0" smtClean="0">
                <a:latin typeface="Cambria" pitchFamily="18" charset="0"/>
              </a:rPr>
              <a:t>Albania</a:t>
            </a:r>
            <a:r>
              <a:rPr lang="en-US" sz="1200" dirty="0" smtClean="0">
                <a:latin typeface="Cambria" pitchFamily="18" charset="0"/>
              </a:rPr>
              <a:t>: </a:t>
            </a:r>
            <a:r>
              <a:rPr lang="ro-RO" sz="1200" dirty="0" smtClean="0">
                <a:latin typeface="Cambria" pitchFamily="18" charset="0"/>
              </a:rPr>
              <a:t>local </a:t>
            </a:r>
            <a:r>
              <a:rPr lang="ro-RO" sz="1200" dirty="0" err="1" smtClean="0">
                <a:latin typeface="Cambria" pitchFamily="18" charset="0"/>
              </a:rPr>
              <a:t>distributor</a:t>
            </a:r>
            <a:r>
              <a:rPr lang="ro-RO" sz="1200" dirty="0" smtClean="0">
                <a:latin typeface="Cambria" pitchFamily="18" charset="0"/>
              </a:rPr>
              <a:t>:</a:t>
            </a:r>
            <a:r>
              <a:rPr lang="en-US" sz="1200" i="1" dirty="0" err="1" smtClean="0">
                <a:latin typeface="Cambria" pitchFamily="18" charset="0"/>
              </a:rPr>
              <a:t>ExpressPharma</a:t>
            </a:r>
            <a:r>
              <a:rPr lang="en-US" sz="1200" dirty="0" smtClean="0">
                <a:latin typeface="Cambria" pitchFamily="18" charset="0"/>
              </a:rPr>
              <a:t>, expresspharma-al.com</a:t>
            </a:r>
          </a:p>
          <a:p>
            <a:r>
              <a:rPr lang="en-US" sz="1200" dirty="0" smtClean="0">
                <a:latin typeface="Cambria" pitchFamily="18" charset="0"/>
              </a:rPr>
              <a:t>By choosing Dulcofruct, you have the certainty that you have chosen the most effective solution for feeding your bees.</a:t>
            </a:r>
          </a:p>
          <a:p>
            <a:r>
              <a:rPr lang="en-US" sz="1200" dirty="0" smtClean="0">
                <a:latin typeface="Cambria" pitchFamily="18" charset="0"/>
              </a:rPr>
              <a:t>In 2022, we intend to become the largest bee producer and bee supplements.</a:t>
            </a:r>
            <a:endParaRPr lang="en-US" sz="1200" dirty="0">
              <a:latin typeface="Cambria" pitchFamily="18" charset="0"/>
            </a:endParaRPr>
          </a:p>
        </p:txBody>
      </p:sp>
      <p:pic>
        <p:nvPicPr>
          <p:cNvPr id="5" name="Imagine 4" descr="4.jpg"/>
          <p:cNvPicPr>
            <a:picLocks noChangeAspect="1"/>
          </p:cNvPicPr>
          <p:nvPr/>
        </p:nvPicPr>
        <p:blipFill>
          <a:blip r:embed="rId2"/>
          <a:srcRect b="31250"/>
          <a:stretch>
            <a:fillRect/>
          </a:stretch>
        </p:blipFill>
        <p:spPr>
          <a:xfrm>
            <a:off x="6400800" y="2743200"/>
            <a:ext cx="2743200" cy="2514595"/>
          </a:xfrm>
          <a:prstGeom prst="rect">
            <a:avLst/>
          </a:prstGeom>
        </p:spPr>
      </p:pic>
      <p:pic>
        <p:nvPicPr>
          <p:cNvPr id="4" name="Imagine 3" descr="3.jpg"/>
          <p:cNvPicPr>
            <a:picLocks noChangeAspect="1"/>
          </p:cNvPicPr>
          <p:nvPr/>
        </p:nvPicPr>
        <p:blipFill>
          <a:blip r:embed="rId3" cstate="print"/>
          <a:srcRect b="48718"/>
          <a:stretch>
            <a:fillRect/>
          </a:stretch>
        </p:blipFill>
        <p:spPr>
          <a:xfrm>
            <a:off x="6400811" y="4196557"/>
            <a:ext cx="2743188" cy="12065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II. </a:t>
            </a:r>
            <a:r>
              <a:rPr lang="en-US" dirty="0" smtClean="0"/>
              <a:t>Liquid food for bees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228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dirty="0" smtClean="0">
                <a:latin typeface="Cambria" pitchFamily="18" charset="0"/>
              </a:rPr>
              <a:t>       For STIMULATION </a:t>
            </a:r>
            <a:endParaRPr lang="en-US" sz="1800" b="1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1800" b="1" dirty="0" smtClean="0">
                <a:latin typeface="Cambria" pitchFamily="18" charset="0"/>
              </a:rPr>
              <a:t>– </a:t>
            </a:r>
            <a:r>
              <a:rPr lang="en-US" sz="1800" b="1" dirty="0" smtClean="0">
                <a:latin typeface="Cambria" pitchFamily="18" charset="0"/>
              </a:rPr>
              <a:t>recommended in the spring</a:t>
            </a:r>
            <a:r>
              <a:rPr lang="en-US" sz="1800" dirty="0" smtClean="0">
                <a:latin typeface="Cambria" pitchFamily="18" charset="0"/>
              </a:rPr>
              <a:t>:</a:t>
            </a:r>
          </a:p>
          <a:p>
            <a:pPr lvl="0"/>
            <a:r>
              <a:rPr lang="en-US" sz="1800" dirty="0" err="1" smtClean="0">
                <a:latin typeface="Cambria" pitchFamily="18" charset="0"/>
              </a:rPr>
              <a:t>ApiTotal</a:t>
            </a:r>
            <a:r>
              <a:rPr lang="en-US" sz="1800" dirty="0" smtClean="0">
                <a:latin typeface="Cambria" pitchFamily="18" charset="0"/>
              </a:rPr>
              <a:t>;</a:t>
            </a:r>
          </a:p>
          <a:p>
            <a:pPr lvl="0"/>
            <a:r>
              <a:rPr lang="en-US" sz="1800" dirty="0" err="1" smtClean="0">
                <a:latin typeface="Cambria" pitchFamily="18" charset="0"/>
              </a:rPr>
              <a:t>ApiNectar</a:t>
            </a:r>
            <a:r>
              <a:rPr lang="en-US" sz="1800" dirty="0" smtClean="0">
                <a:latin typeface="Cambria" pitchFamily="18" charset="0"/>
              </a:rPr>
              <a:t> Plus</a:t>
            </a:r>
          </a:p>
          <a:p>
            <a:endParaRPr lang="en-US" sz="18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1800" b="1" dirty="0" smtClean="0">
                <a:latin typeface="Cambria" pitchFamily="18" charset="0"/>
              </a:rPr>
              <a:t>       For COMPLETING food </a:t>
            </a:r>
            <a:r>
              <a:rPr lang="en-US" sz="1800" b="1" dirty="0" smtClean="0">
                <a:latin typeface="Cambria" pitchFamily="18" charset="0"/>
              </a:rPr>
              <a:t>reserves</a:t>
            </a:r>
          </a:p>
          <a:p>
            <a:pPr>
              <a:buNone/>
            </a:pPr>
            <a:r>
              <a:rPr lang="en-US" sz="1800" b="1" dirty="0" smtClean="0">
                <a:latin typeface="Cambria" pitchFamily="18" charset="0"/>
              </a:rPr>
              <a:t> </a:t>
            </a:r>
            <a:r>
              <a:rPr lang="en-US" sz="1800" b="1" dirty="0" smtClean="0">
                <a:latin typeface="Cambria" pitchFamily="18" charset="0"/>
              </a:rPr>
              <a:t>– recommended in the winter</a:t>
            </a:r>
            <a:r>
              <a:rPr lang="en-US" sz="1800" dirty="0" smtClean="0">
                <a:latin typeface="Cambria" pitchFamily="18" charset="0"/>
              </a:rPr>
              <a:t>:</a:t>
            </a:r>
          </a:p>
          <a:p>
            <a:pPr lvl="0"/>
            <a:r>
              <a:rPr lang="en-US" sz="1800" dirty="0" err="1" smtClean="0">
                <a:latin typeface="Cambria" pitchFamily="18" charset="0"/>
              </a:rPr>
              <a:t>BeeNectar</a:t>
            </a:r>
            <a:r>
              <a:rPr lang="en-US" sz="1800" dirty="0" smtClean="0">
                <a:latin typeface="Cambria" pitchFamily="18" charset="0"/>
              </a:rPr>
              <a:t>;</a:t>
            </a:r>
          </a:p>
          <a:p>
            <a:pPr lvl="0"/>
            <a:r>
              <a:rPr lang="en-US" sz="1800" dirty="0" err="1" smtClean="0">
                <a:latin typeface="Cambria" pitchFamily="18" charset="0"/>
              </a:rPr>
              <a:t>ApiNectar</a:t>
            </a:r>
            <a:r>
              <a:rPr lang="en-US" sz="1800" dirty="0" smtClean="0">
                <a:latin typeface="Cambria" pitchFamily="18" charset="0"/>
              </a:rPr>
              <a:t>.</a:t>
            </a:r>
          </a:p>
          <a:p>
            <a:pPr>
              <a:buNone/>
            </a:pPr>
            <a:r>
              <a:rPr lang="en-US" sz="1800" dirty="0" smtClean="0">
                <a:latin typeface="Cambria" pitchFamily="18" charset="0"/>
              </a:rPr>
              <a:t> </a:t>
            </a:r>
          </a:p>
          <a:p>
            <a:pPr>
              <a:buNone/>
            </a:pPr>
            <a:r>
              <a:rPr lang="en-US" sz="1800" b="1" dirty="0" smtClean="0">
                <a:latin typeface="Cambria" pitchFamily="18" charset="0"/>
              </a:rPr>
              <a:t>       Note:</a:t>
            </a:r>
          </a:p>
          <a:p>
            <a:r>
              <a:rPr lang="en-US" sz="1800" dirty="0" err="1" smtClean="0">
                <a:latin typeface="Cambria" pitchFamily="18" charset="0"/>
              </a:rPr>
              <a:t>ApiTotal</a:t>
            </a:r>
            <a:r>
              <a:rPr lang="en-US" sz="1800" dirty="0" smtClean="0">
                <a:latin typeface="Cambria" pitchFamily="18" charset="0"/>
              </a:rPr>
              <a:t> alongside with </a:t>
            </a:r>
            <a:r>
              <a:rPr lang="en-US" sz="1800" dirty="0" err="1" smtClean="0">
                <a:latin typeface="Cambria" pitchFamily="18" charset="0"/>
              </a:rPr>
              <a:t>Apinectar</a:t>
            </a:r>
            <a:r>
              <a:rPr lang="en-US" sz="1800" dirty="0" smtClean="0">
                <a:latin typeface="Cambria" pitchFamily="18" charset="0"/>
              </a:rPr>
              <a:t> Plus are destined for stimulating the growth of larvae in the active season.</a:t>
            </a:r>
          </a:p>
          <a:p>
            <a:r>
              <a:rPr lang="en-US" sz="1800" dirty="0" err="1" smtClean="0">
                <a:latin typeface="Cambria" pitchFamily="18" charset="0"/>
              </a:rPr>
              <a:t>ApiNectar</a:t>
            </a:r>
            <a:r>
              <a:rPr lang="en-US" sz="1800" dirty="0" smtClean="0">
                <a:latin typeface="Cambria" pitchFamily="18" charset="0"/>
              </a:rPr>
              <a:t> and </a:t>
            </a:r>
            <a:r>
              <a:rPr lang="en-US" sz="1800" dirty="0" err="1" smtClean="0">
                <a:latin typeface="Cambria" pitchFamily="18" charset="0"/>
              </a:rPr>
              <a:t>BeeNectar</a:t>
            </a:r>
            <a:r>
              <a:rPr lang="en-US" sz="1800" dirty="0" smtClean="0">
                <a:latin typeface="Cambria" pitchFamily="18" charset="0"/>
              </a:rPr>
              <a:t> are destined for feeding the bees for completing the food reserves in winter.</a:t>
            </a:r>
          </a:p>
          <a:p>
            <a:pPr>
              <a:buNone/>
            </a:pPr>
            <a:endParaRPr lang="ro-RO" sz="2000" dirty="0" smtClean="0">
              <a:latin typeface="Cambria" pitchFamily="18" charset="0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5" name="Imagine 4" descr="apitota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1219200"/>
            <a:ext cx="1822269" cy="1822269"/>
          </a:xfrm>
          <a:prstGeom prst="rect">
            <a:avLst/>
          </a:prstGeom>
        </p:spPr>
      </p:pic>
      <p:pic>
        <p:nvPicPr>
          <p:cNvPr id="6" name="Imagine 5" descr="apinectar-plus-13k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1" y="609600"/>
            <a:ext cx="1039160" cy="2362200"/>
          </a:xfrm>
          <a:prstGeom prst="rect">
            <a:avLst/>
          </a:prstGeom>
        </p:spPr>
      </p:pic>
      <p:pic>
        <p:nvPicPr>
          <p:cNvPr id="7" name="Imagine 6" descr="bee-nectar-13k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2582943"/>
            <a:ext cx="1012371" cy="2301306"/>
          </a:xfrm>
          <a:prstGeom prst="rect">
            <a:avLst/>
          </a:prstGeom>
        </p:spPr>
      </p:pic>
      <p:pic>
        <p:nvPicPr>
          <p:cNvPr id="8" name="Imagine 7" descr="apinectar-13k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2590800"/>
            <a:ext cx="1012371" cy="23013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err="1" smtClean="0"/>
              <a:t>APItotal</a:t>
            </a:r>
            <a:r>
              <a:rPr lang="ro-RO" dirty="0" smtClean="0"/>
              <a:t> - stimula</a:t>
            </a:r>
            <a:r>
              <a:rPr lang="en-US" dirty="0" err="1" smtClean="0"/>
              <a:t>tion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75238"/>
          </a:xfrm>
        </p:spPr>
        <p:txBody>
          <a:bodyPr>
            <a:normAutofit/>
          </a:bodyPr>
          <a:lstStyle/>
          <a:p>
            <a:r>
              <a:rPr lang="en-US" sz="1800" b="1" dirty="0" err="1" smtClean="0">
                <a:latin typeface="Cambria" pitchFamily="18" charset="0"/>
              </a:rPr>
              <a:t>ApiTotal</a:t>
            </a:r>
            <a:r>
              <a:rPr lang="en-US" sz="1800" dirty="0" smtClean="0">
                <a:latin typeface="Cambria" pitchFamily="18" charset="0"/>
              </a:rPr>
              <a:t> is syrup with an ideal composition for the development of bee colonies.</a:t>
            </a: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Ingredients:</a:t>
            </a:r>
            <a:r>
              <a:rPr lang="en-US" sz="1800" dirty="0" smtClean="0">
                <a:latin typeface="Cambria" pitchFamily="18" charset="0"/>
              </a:rPr>
              <a:t> fructose, glucose, sucrose, water, </a:t>
            </a:r>
            <a:r>
              <a:rPr lang="en-US" sz="1800" dirty="0" err="1" smtClean="0">
                <a:latin typeface="Cambria" pitchFamily="18" charset="0"/>
              </a:rPr>
              <a:t>excipients</a:t>
            </a:r>
            <a:r>
              <a:rPr lang="en-US" sz="1800" dirty="0" smtClean="0">
                <a:latin typeface="Cambria" pitchFamily="18" charset="0"/>
              </a:rPr>
              <a:t>, </a:t>
            </a:r>
            <a:r>
              <a:rPr lang="en-US" sz="1800" b="1" dirty="0" smtClean="0">
                <a:latin typeface="Cambria" pitchFamily="18" charset="0"/>
              </a:rPr>
              <a:t>vitamins</a:t>
            </a:r>
            <a:r>
              <a:rPr lang="en-US" sz="1800" dirty="0" smtClean="0">
                <a:latin typeface="Cambria" pitchFamily="18" charset="0"/>
              </a:rPr>
              <a:t>: B1, B2, B5, B6, B7, B12, C, and PP; </a:t>
            </a:r>
            <a:r>
              <a:rPr lang="en-US" sz="1800" b="1" dirty="0" smtClean="0">
                <a:latin typeface="Cambria" pitchFamily="18" charset="0"/>
              </a:rPr>
              <a:t>minerals</a:t>
            </a:r>
            <a:r>
              <a:rPr lang="en-US" sz="1800" dirty="0" smtClean="0">
                <a:latin typeface="Cambria" pitchFamily="18" charset="0"/>
              </a:rPr>
              <a:t>: Ca, Mg, P, Na, K, </a:t>
            </a:r>
            <a:r>
              <a:rPr lang="en-US" sz="1800" dirty="0" err="1" smtClean="0">
                <a:latin typeface="Cambria" pitchFamily="18" charset="0"/>
              </a:rPr>
              <a:t>Cl</a:t>
            </a:r>
            <a:r>
              <a:rPr lang="en-US" sz="1800" dirty="0" smtClean="0">
                <a:latin typeface="Cambria" pitchFamily="18" charset="0"/>
              </a:rPr>
              <a:t>, Fe, S; </a:t>
            </a:r>
            <a:r>
              <a:rPr lang="en-US" sz="1800" b="1" dirty="0" smtClean="0">
                <a:latin typeface="Cambria" pitchFamily="18" charset="0"/>
              </a:rPr>
              <a:t>amino acids:</a:t>
            </a:r>
            <a:r>
              <a:rPr lang="en-US" sz="1800" dirty="0" smtClean="0">
                <a:latin typeface="Cambria" pitchFamily="18" charset="0"/>
              </a:rPr>
              <a:t> Tryptophan (L), </a:t>
            </a:r>
            <a:r>
              <a:rPr lang="en-US" sz="1800" dirty="0" err="1" smtClean="0">
                <a:latin typeface="Cambria" pitchFamily="18" charset="0"/>
              </a:rPr>
              <a:t>Methionine</a:t>
            </a:r>
            <a:r>
              <a:rPr lang="en-US" sz="1800" dirty="0" smtClean="0">
                <a:latin typeface="Cambria" pitchFamily="18" charset="0"/>
              </a:rPr>
              <a:t> (DL), Lysine (L), </a:t>
            </a:r>
            <a:r>
              <a:rPr lang="en-US" sz="1800" b="1" dirty="0" err="1" smtClean="0">
                <a:latin typeface="Cambria" pitchFamily="18" charset="0"/>
              </a:rPr>
              <a:t>polyphenols</a:t>
            </a:r>
            <a:r>
              <a:rPr lang="en-US" sz="1800" b="1" dirty="0" smtClean="0">
                <a:latin typeface="Cambria" pitchFamily="18" charset="0"/>
              </a:rPr>
              <a:t> and herbal tannins </a:t>
            </a:r>
            <a:r>
              <a:rPr lang="en-US" sz="1800" dirty="0" smtClean="0">
                <a:latin typeface="Cambria" pitchFamily="18" charset="0"/>
              </a:rPr>
              <a:t>(artichokes, thyme, shrimp, marigold, basil).</a:t>
            </a: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Usage: STIMULATION</a:t>
            </a:r>
            <a:r>
              <a:rPr lang="en-US" sz="1800" dirty="0" smtClean="0">
                <a:latin typeface="Cambria" pitchFamily="18" charset="0"/>
              </a:rPr>
              <a:t>: </a:t>
            </a:r>
          </a:p>
          <a:p>
            <a:pPr>
              <a:buNone/>
            </a:pPr>
            <a:r>
              <a:rPr lang="en-US" sz="1800" dirty="0" smtClean="0">
                <a:latin typeface="Cambria" pitchFamily="18" charset="0"/>
              </a:rPr>
              <a:t>       Dilute the product with 20-25% water (distilled). It is applied in the feeder or can be sprayed onto the frames: 250 g - 300 g once every 2-3 days depending on the power of the bee family.</a:t>
            </a: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Daily capacity</a:t>
            </a:r>
            <a:r>
              <a:rPr lang="en-US" sz="1800" dirty="0" smtClean="0">
                <a:latin typeface="Cambria" pitchFamily="18" charset="0"/>
              </a:rPr>
              <a:t>: 12 tons</a:t>
            </a:r>
          </a:p>
          <a:p>
            <a:r>
              <a:rPr lang="en-US" sz="1800" b="1" dirty="0" smtClean="0">
                <a:latin typeface="Cambria" pitchFamily="18" charset="0"/>
              </a:rPr>
              <a:t>Shelf life</a:t>
            </a:r>
            <a:r>
              <a:rPr lang="en-US" sz="1800" dirty="0" smtClean="0">
                <a:latin typeface="Cambria" pitchFamily="18" charset="0"/>
              </a:rPr>
              <a:t>: 12 months</a:t>
            </a:r>
          </a:p>
          <a:p>
            <a:r>
              <a:rPr lang="en-US" sz="1800" b="1" dirty="0" smtClean="0">
                <a:latin typeface="Cambria" pitchFamily="18" charset="0"/>
              </a:rPr>
              <a:t>Logistics details</a:t>
            </a:r>
            <a:r>
              <a:rPr lang="en-US" sz="1800" dirty="0" smtClean="0">
                <a:latin typeface="Cambria" pitchFamily="18" charset="0"/>
              </a:rPr>
              <a:t>: 13kg jerry can, 60pcs / pallet</a:t>
            </a:r>
          </a:p>
          <a:p>
            <a:pPr>
              <a:buNone/>
            </a:pPr>
            <a:r>
              <a:rPr lang="en-US" sz="1800" dirty="0" smtClean="0"/>
              <a:t> </a:t>
            </a:r>
          </a:p>
          <a:p>
            <a:pPr algn="just" defTabSz="447675">
              <a:lnSpc>
                <a:spcPct val="120000"/>
              </a:lnSpc>
            </a:pPr>
            <a:endParaRPr lang="en-US" sz="1800" dirty="0" smtClean="0">
              <a:latin typeface="Cambria" pitchFamily="18" charset="0"/>
            </a:endParaRPr>
          </a:p>
          <a:p>
            <a:pPr algn="just">
              <a:lnSpc>
                <a:spcPct val="120000"/>
              </a:lnSpc>
              <a:buNone/>
              <a:tabLst>
                <a:tab pos="447675" algn="l"/>
              </a:tabLst>
            </a:pPr>
            <a:endParaRPr lang="en-US" sz="2000" dirty="0" smtClean="0">
              <a:solidFill>
                <a:schemeClr val="tx1"/>
              </a:solidFill>
              <a:latin typeface="Cambria" pitchFamily="18" charset="0"/>
            </a:endParaRPr>
          </a:p>
          <a:p>
            <a:endParaRPr lang="en-US" sz="2000" dirty="0">
              <a:latin typeface="Cambria" pitchFamily="18" charset="0"/>
            </a:endParaRPr>
          </a:p>
        </p:txBody>
      </p:sp>
      <p:pic>
        <p:nvPicPr>
          <p:cNvPr id="4" name="Imagine 3" descr="apitota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4717870"/>
            <a:ext cx="1981200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APINECTAR PLUS - stimula</a:t>
            </a:r>
            <a:r>
              <a:rPr lang="en-US" dirty="0" err="1" smtClean="0"/>
              <a:t>tion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22837"/>
          </a:xfrm>
        </p:spPr>
        <p:txBody>
          <a:bodyPr>
            <a:normAutofit/>
          </a:bodyPr>
          <a:lstStyle/>
          <a:p>
            <a:r>
              <a:rPr lang="en-US" sz="1800" b="1" dirty="0" err="1" smtClean="0">
                <a:latin typeface="Cambria" pitchFamily="18" charset="0"/>
              </a:rPr>
              <a:t>Apinectar</a:t>
            </a:r>
            <a:r>
              <a:rPr lang="en-US" sz="1800" b="1" dirty="0" smtClean="0">
                <a:latin typeface="Cambria" pitchFamily="18" charset="0"/>
              </a:rPr>
              <a:t> Plus </a:t>
            </a:r>
            <a:r>
              <a:rPr lang="en-US" sz="1800" dirty="0" smtClean="0">
                <a:latin typeface="Cambria" pitchFamily="18" charset="0"/>
              </a:rPr>
              <a:t>is fructose-glucose syrup that is extracted from NON-GMO corn recommended for stimulating the bee families.</a:t>
            </a:r>
          </a:p>
          <a:p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Ingredients</a:t>
            </a:r>
            <a:r>
              <a:rPr lang="en-US" sz="1800" dirty="0" smtClean="0">
                <a:latin typeface="Cambria" pitchFamily="18" charset="0"/>
              </a:rPr>
              <a:t>: fructose, glucose (invert sugars), sucrose / sucrose (</a:t>
            </a:r>
            <a:r>
              <a:rPr lang="en-US" sz="1800" dirty="0" err="1" smtClean="0">
                <a:latin typeface="Cambria" pitchFamily="18" charset="0"/>
              </a:rPr>
              <a:t>uninverted</a:t>
            </a:r>
            <a:r>
              <a:rPr lang="en-US" sz="1800" dirty="0" smtClean="0">
                <a:latin typeface="Cambria" pitchFamily="18" charset="0"/>
              </a:rPr>
              <a:t> sugar), water, herb infusion: thyme, nettle, rhubarb, yolk, marigold, St. John's </a:t>
            </a:r>
            <a:r>
              <a:rPr lang="en-US" sz="1800" dirty="0" err="1" smtClean="0">
                <a:latin typeface="Cambria" pitchFamily="18" charset="0"/>
              </a:rPr>
              <a:t>wort</a:t>
            </a:r>
            <a:r>
              <a:rPr lang="en-US" sz="1800" dirty="0" smtClean="0">
                <a:latin typeface="Cambria" pitchFamily="18" charset="0"/>
              </a:rPr>
              <a:t>, basil, mint, wormwood.</a:t>
            </a:r>
          </a:p>
          <a:p>
            <a:pPr>
              <a:buNone/>
            </a:pPr>
            <a:r>
              <a:rPr lang="en-US" sz="1800" dirty="0" smtClean="0">
                <a:latin typeface="Cambria" pitchFamily="18" charset="0"/>
              </a:rPr>
              <a:t> </a:t>
            </a:r>
          </a:p>
          <a:p>
            <a:r>
              <a:rPr lang="en-US" sz="1800" b="1" dirty="0" smtClean="0">
                <a:latin typeface="Cambria" pitchFamily="18" charset="0"/>
              </a:rPr>
              <a:t>Usage</a:t>
            </a:r>
            <a:r>
              <a:rPr lang="en-US" sz="1800" dirty="0" smtClean="0">
                <a:latin typeface="Cambria" pitchFamily="18" charset="0"/>
              </a:rPr>
              <a:t>: It is recommended to stimulate bee families, diluted between 30-80% water, depending on the technology of each user, at a dose of 100-300 ml / day / bee family, depending on its strength, at 1-3 days.</a:t>
            </a:r>
          </a:p>
          <a:p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Daily capacity: </a:t>
            </a:r>
            <a:r>
              <a:rPr lang="en-US" sz="1800" dirty="0" smtClean="0">
                <a:latin typeface="Cambria" pitchFamily="18" charset="0"/>
              </a:rPr>
              <a:t>12 tons</a:t>
            </a:r>
          </a:p>
          <a:p>
            <a:r>
              <a:rPr lang="en-US" sz="1800" b="1" dirty="0" smtClean="0">
                <a:latin typeface="Cambria" pitchFamily="18" charset="0"/>
              </a:rPr>
              <a:t>Shelf life:</a:t>
            </a:r>
            <a:r>
              <a:rPr lang="en-US" sz="1800" dirty="0" smtClean="0">
                <a:latin typeface="Cambria" pitchFamily="18" charset="0"/>
              </a:rPr>
              <a:t> 12 months</a:t>
            </a:r>
          </a:p>
          <a:p>
            <a:r>
              <a:rPr lang="en-US" sz="1800" b="1" dirty="0" smtClean="0">
                <a:latin typeface="Cambria" pitchFamily="18" charset="0"/>
              </a:rPr>
              <a:t>Logistics details</a:t>
            </a:r>
            <a:r>
              <a:rPr lang="en-US" sz="1800" dirty="0" smtClean="0">
                <a:latin typeface="Cambria" pitchFamily="18" charset="0"/>
              </a:rPr>
              <a:t>: 13kg PET, 54pcs / pallet.</a:t>
            </a:r>
          </a:p>
          <a:p>
            <a:pPr>
              <a:buNone/>
            </a:pPr>
            <a:endParaRPr lang="ro-RO" sz="2000" dirty="0" smtClean="0">
              <a:latin typeface="Cambria" pitchFamily="18" charset="0"/>
            </a:endParaRPr>
          </a:p>
        </p:txBody>
      </p:sp>
      <p:pic>
        <p:nvPicPr>
          <p:cNvPr id="4" name="Imagine 3" descr="apinectar-plus-13k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800" y="4343400"/>
            <a:ext cx="1039160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 smtClean="0"/>
              <a:t>BEE NECTAR - </a:t>
            </a:r>
            <a:r>
              <a:rPr lang="en-US" dirty="0" smtClean="0"/>
              <a:t>Completing food reserves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 err="1" smtClean="0">
                <a:latin typeface="Cambria" pitchFamily="18" charset="0"/>
              </a:rPr>
              <a:t>BeeNectar</a:t>
            </a:r>
            <a:r>
              <a:rPr lang="en-US" sz="1800" b="1" dirty="0" smtClean="0">
                <a:latin typeface="Cambria" pitchFamily="18" charset="0"/>
              </a:rPr>
              <a:t> </a:t>
            </a:r>
            <a:r>
              <a:rPr lang="en-US" sz="1800" dirty="0" smtClean="0">
                <a:latin typeface="Cambria" pitchFamily="18" charset="0"/>
              </a:rPr>
              <a:t>is syrup designed to supplement food supplies that protect the bee family against </a:t>
            </a:r>
            <a:r>
              <a:rPr lang="en-US" sz="1800" dirty="0" err="1" smtClean="0">
                <a:latin typeface="Cambria" pitchFamily="18" charset="0"/>
              </a:rPr>
              <a:t>NosemaApis</a:t>
            </a:r>
            <a:r>
              <a:rPr lang="en-US" sz="1800" dirty="0" smtClean="0">
                <a:latin typeface="Cambria" pitchFamily="18" charset="0"/>
              </a:rPr>
              <a:t> and </a:t>
            </a:r>
            <a:r>
              <a:rPr lang="en-US" sz="1800" dirty="0" err="1" smtClean="0">
                <a:latin typeface="Cambria" pitchFamily="18" charset="0"/>
              </a:rPr>
              <a:t>NosemaCeranae</a:t>
            </a:r>
            <a:r>
              <a:rPr lang="en-US" sz="1800" dirty="0" smtClean="0">
                <a:latin typeface="Cambria" pitchFamily="18" charset="0"/>
              </a:rPr>
              <a:t>.</a:t>
            </a: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Ingredients: </a:t>
            </a:r>
            <a:r>
              <a:rPr lang="en-US" sz="1800" dirty="0" smtClean="0">
                <a:latin typeface="Cambria" pitchFamily="18" charset="0"/>
              </a:rPr>
              <a:t>fructose, glucose, inverted sugars (total carbohydrate), water, plant extract: thyme, nettle, prawn, quince, marigold, St. John's </a:t>
            </a:r>
            <a:r>
              <a:rPr lang="en-US" sz="1800" dirty="0" err="1" smtClean="0">
                <a:latin typeface="Cambria" pitchFamily="18" charset="0"/>
              </a:rPr>
              <a:t>wort</a:t>
            </a:r>
            <a:r>
              <a:rPr lang="en-US" sz="1800" dirty="0" smtClean="0">
                <a:latin typeface="Cambria" pitchFamily="18" charset="0"/>
              </a:rPr>
              <a:t>, chamomile, basil, mint, wormwood.</a:t>
            </a: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Usage: </a:t>
            </a:r>
            <a:r>
              <a:rPr lang="en-US" sz="1800" dirty="0" smtClean="0">
                <a:latin typeface="Cambria" pitchFamily="18" charset="0"/>
              </a:rPr>
              <a:t>Administer in a quantity of 500gr.-1kg / bee family, 1-5 days, undiluted, depending on the rate at which it is taken.</a:t>
            </a: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Daily capacity</a:t>
            </a:r>
            <a:r>
              <a:rPr lang="en-US" sz="1800" dirty="0" smtClean="0">
                <a:latin typeface="Cambria" pitchFamily="18" charset="0"/>
              </a:rPr>
              <a:t>: 12 tons</a:t>
            </a:r>
          </a:p>
          <a:p>
            <a:r>
              <a:rPr lang="en-US" sz="1800" b="1" dirty="0" smtClean="0">
                <a:latin typeface="Cambria" pitchFamily="18" charset="0"/>
              </a:rPr>
              <a:t>Shelf life: </a:t>
            </a:r>
            <a:r>
              <a:rPr lang="en-US" sz="1800" dirty="0" smtClean="0">
                <a:latin typeface="Cambria" pitchFamily="18" charset="0"/>
              </a:rPr>
              <a:t>12 months</a:t>
            </a:r>
          </a:p>
          <a:p>
            <a:r>
              <a:rPr lang="en-US" sz="1800" b="1" dirty="0" smtClean="0">
                <a:latin typeface="Cambria" pitchFamily="18" charset="0"/>
              </a:rPr>
              <a:t>Logistics details: </a:t>
            </a:r>
            <a:r>
              <a:rPr lang="en-US" sz="1800" dirty="0" smtClean="0">
                <a:latin typeface="Cambria" pitchFamily="18" charset="0"/>
              </a:rPr>
              <a:t>13kg PET, 54pcs / pallet</a:t>
            </a:r>
            <a:endParaRPr lang="en-US" sz="1800" dirty="0">
              <a:latin typeface="Cambria" pitchFamily="18" charset="0"/>
            </a:endParaRPr>
          </a:p>
        </p:txBody>
      </p:sp>
      <p:pic>
        <p:nvPicPr>
          <p:cNvPr id="4" name="Imagine 3" descr="bee-nectar-13k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4046456"/>
            <a:ext cx="1143000" cy="25982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 err="1" smtClean="0"/>
              <a:t>Apinectar</a:t>
            </a:r>
            <a:r>
              <a:rPr lang="ro-RO" dirty="0" smtClean="0"/>
              <a:t> - </a:t>
            </a:r>
            <a:r>
              <a:rPr lang="en-US" dirty="0" smtClean="0"/>
              <a:t>Completing food reserves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551237"/>
          </a:xfrm>
        </p:spPr>
        <p:txBody>
          <a:bodyPr>
            <a:normAutofit/>
          </a:bodyPr>
          <a:lstStyle/>
          <a:p>
            <a:r>
              <a:rPr lang="en-US" sz="1800" b="1" dirty="0" err="1" smtClean="0">
                <a:latin typeface="Cambria" pitchFamily="18" charset="0"/>
              </a:rPr>
              <a:t>ApiNectar</a:t>
            </a:r>
            <a:r>
              <a:rPr lang="en-US" sz="1800" dirty="0" smtClean="0">
                <a:latin typeface="Cambria" pitchFamily="18" charset="0"/>
              </a:rPr>
              <a:t> is syrup designed to supplement food supplies with a balanced content of essential microelements in bee nutrition.</a:t>
            </a: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Ingredients:</a:t>
            </a:r>
            <a:r>
              <a:rPr lang="en-US" sz="1800" dirty="0" smtClean="0">
                <a:latin typeface="Cambria" pitchFamily="18" charset="0"/>
              </a:rPr>
              <a:t> fructose, glucose, invert sugars (total carbohydrate), water</a:t>
            </a:r>
          </a:p>
          <a:p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Usage: </a:t>
            </a:r>
            <a:r>
              <a:rPr lang="en-US" sz="1800" dirty="0" smtClean="0">
                <a:latin typeface="Cambria" pitchFamily="18" charset="0"/>
              </a:rPr>
              <a:t>Administer in a quantity of 500gr.-1kg / bee family, 1-5 days, undiluted, depending on the rate at which it is taken.</a:t>
            </a: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Daily capacity</a:t>
            </a:r>
            <a:r>
              <a:rPr lang="en-US" sz="1800" dirty="0" smtClean="0">
                <a:latin typeface="Cambria" pitchFamily="18" charset="0"/>
              </a:rPr>
              <a:t>: 12 tons</a:t>
            </a:r>
          </a:p>
          <a:p>
            <a:r>
              <a:rPr lang="en-US" sz="1800" b="1" dirty="0" smtClean="0">
                <a:latin typeface="Cambria" pitchFamily="18" charset="0"/>
              </a:rPr>
              <a:t>Shelf life</a:t>
            </a:r>
            <a:r>
              <a:rPr lang="en-US" sz="1800" dirty="0" smtClean="0">
                <a:latin typeface="Cambria" pitchFamily="18" charset="0"/>
              </a:rPr>
              <a:t>: 12 months</a:t>
            </a:r>
          </a:p>
          <a:p>
            <a:r>
              <a:rPr lang="en-US" sz="1800" b="1" dirty="0" smtClean="0">
                <a:latin typeface="Cambria" pitchFamily="18" charset="0"/>
              </a:rPr>
              <a:t>Logistics details</a:t>
            </a:r>
            <a:r>
              <a:rPr lang="en-US" sz="1800" dirty="0" smtClean="0">
                <a:latin typeface="Cambria" pitchFamily="18" charset="0"/>
              </a:rPr>
              <a:t>: 13kg PET, 54pcs / pallet</a:t>
            </a:r>
          </a:p>
          <a:p>
            <a:endParaRPr lang="en-US" dirty="0"/>
          </a:p>
        </p:txBody>
      </p:sp>
      <p:pic>
        <p:nvPicPr>
          <p:cNvPr id="4" name="Imagine 3" descr="apinectar-13k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3623824"/>
            <a:ext cx="1295400" cy="294468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III. </a:t>
            </a:r>
            <a:r>
              <a:rPr lang="en-US" dirty="0" smtClean="0"/>
              <a:t>Solid food for bees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447800"/>
            <a:ext cx="8686800" cy="2209801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Cambria" pitchFamily="18" charset="0"/>
              </a:rPr>
              <a:t>Energetic cake;</a:t>
            </a:r>
          </a:p>
          <a:p>
            <a:r>
              <a:rPr lang="en-US" sz="1800" dirty="0" smtClean="0">
                <a:latin typeface="Cambria" pitchFamily="18" charset="0"/>
              </a:rPr>
              <a:t>Energetic cake with Plants;</a:t>
            </a:r>
          </a:p>
          <a:p>
            <a:r>
              <a:rPr lang="en-US" sz="1800" dirty="0" smtClean="0">
                <a:latin typeface="Cambria" pitchFamily="18" charset="0"/>
              </a:rPr>
              <a:t>Energetic cake Forte (</a:t>
            </a:r>
            <a:r>
              <a:rPr lang="en-US" sz="1800" dirty="0" err="1" smtClean="0">
                <a:latin typeface="Cambria" pitchFamily="18" charset="0"/>
              </a:rPr>
              <a:t>Thymol</a:t>
            </a:r>
            <a:r>
              <a:rPr lang="en-US" sz="1800" dirty="0" smtClean="0">
                <a:latin typeface="Cambria" pitchFamily="18" charset="0"/>
              </a:rPr>
              <a:t>);</a:t>
            </a:r>
          </a:p>
          <a:p>
            <a:r>
              <a:rPr lang="en-US" sz="1800" dirty="0" smtClean="0">
                <a:latin typeface="Cambria" pitchFamily="18" charset="0"/>
              </a:rPr>
              <a:t>Energetic cake with Vitamins;</a:t>
            </a:r>
          </a:p>
          <a:p>
            <a:r>
              <a:rPr lang="en-US" sz="1800" dirty="0" smtClean="0">
                <a:latin typeface="Cambria" pitchFamily="18" charset="0"/>
              </a:rPr>
              <a:t>Energetic cake with Vitamins and Proteins;</a:t>
            </a:r>
          </a:p>
          <a:p>
            <a:r>
              <a:rPr lang="en-US" sz="1800" dirty="0" smtClean="0">
                <a:latin typeface="Cambria" pitchFamily="18" charset="0"/>
              </a:rPr>
              <a:t>Super Protein cake</a:t>
            </a:r>
            <a:endParaRPr lang="en-US" sz="1800" dirty="0">
              <a:latin typeface="Cambria" pitchFamily="18" charset="0"/>
            </a:endParaRPr>
          </a:p>
        </p:txBody>
      </p:sp>
      <p:pic>
        <p:nvPicPr>
          <p:cNvPr id="10" name="Imagine 9" descr="dulcofruct-turta-solide-energetica.png"/>
          <p:cNvPicPr>
            <a:picLocks noChangeAspect="1"/>
          </p:cNvPicPr>
          <p:nvPr/>
        </p:nvPicPr>
        <p:blipFill>
          <a:blip r:embed="rId2" cstate="print"/>
          <a:srcRect l="8696"/>
          <a:stretch>
            <a:fillRect/>
          </a:stretch>
        </p:blipFill>
        <p:spPr>
          <a:xfrm>
            <a:off x="0" y="3581400"/>
            <a:ext cx="1600204" cy="2743206"/>
          </a:xfrm>
          <a:prstGeom prst="rect">
            <a:avLst/>
          </a:prstGeom>
        </p:spPr>
      </p:pic>
      <p:pic>
        <p:nvPicPr>
          <p:cNvPr id="11" name="Imagine 10" descr="dulcofruct-turta-solide-energetica-cu-plant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4114794"/>
            <a:ext cx="1783084" cy="2743206"/>
          </a:xfrm>
          <a:prstGeom prst="rect">
            <a:avLst/>
          </a:prstGeom>
        </p:spPr>
      </p:pic>
      <p:pic>
        <p:nvPicPr>
          <p:cNvPr id="12" name="Imagine 11" descr="dulcofruct-turta-solide-energetica-for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3505200"/>
            <a:ext cx="1655067" cy="2743206"/>
          </a:xfrm>
          <a:prstGeom prst="rect">
            <a:avLst/>
          </a:prstGeom>
        </p:spPr>
      </p:pic>
      <p:pic>
        <p:nvPicPr>
          <p:cNvPr id="13" name="Imagine 12" descr="turta-solida-energetica-vitamin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4114794"/>
            <a:ext cx="1627635" cy="2743206"/>
          </a:xfrm>
          <a:prstGeom prst="rect">
            <a:avLst/>
          </a:prstGeom>
        </p:spPr>
      </p:pic>
      <p:pic>
        <p:nvPicPr>
          <p:cNvPr id="14" name="Imagine 13" descr="turta-solida-energetica-vitamine-protein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3657600"/>
            <a:ext cx="1655067" cy="2743206"/>
          </a:xfrm>
          <a:prstGeom prst="rect">
            <a:avLst/>
          </a:prstGeom>
        </p:spPr>
      </p:pic>
      <p:pic>
        <p:nvPicPr>
          <p:cNvPr id="15" name="Imagine 14" descr="turta-super-proteica.png"/>
          <p:cNvPicPr>
            <a:picLocks noChangeAspect="1"/>
          </p:cNvPicPr>
          <p:nvPr/>
        </p:nvPicPr>
        <p:blipFill>
          <a:blip r:embed="rId7" cstate="print"/>
          <a:srcRect r="5235"/>
          <a:stretch>
            <a:fillRect/>
          </a:stretch>
        </p:blipFill>
        <p:spPr>
          <a:xfrm>
            <a:off x="7543800" y="4114794"/>
            <a:ext cx="1600200" cy="274320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Energetic cake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>
                <a:latin typeface="Cambria" pitchFamily="18" charset="0"/>
              </a:rPr>
              <a:t>Energetic Cake </a:t>
            </a:r>
            <a:r>
              <a:rPr lang="en-US" sz="1800" dirty="0" smtClean="0">
                <a:latin typeface="Cambria" pitchFamily="18" charset="0"/>
              </a:rPr>
              <a:t>is a unique, complex product that gives the bee family multiple benefits, ensuring the best wintering.</a:t>
            </a:r>
          </a:p>
          <a:p>
            <a:r>
              <a:rPr lang="en-US" sz="1800" b="1" dirty="0" smtClean="0">
                <a:latin typeface="Cambria" pitchFamily="18" charset="0"/>
              </a:rPr>
              <a:t>Ingredients</a:t>
            </a:r>
            <a:r>
              <a:rPr lang="en-US" sz="1800" dirty="0" smtClean="0">
                <a:latin typeface="Cambria" pitchFamily="18" charset="0"/>
              </a:rPr>
              <a:t>: fructose, glucose, sugars, microelements needed for the bee.</a:t>
            </a:r>
          </a:p>
          <a:p>
            <a:r>
              <a:rPr lang="en-US" sz="1800" b="1" dirty="0" smtClean="0">
                <a:latin typeface="Cambria" pitchFamily="18" charset="0"/>
              </a:rPr>
              <a:t>Usage</a:t>
            </a:r>
            <a:r>
              <a:rPr lang="en-US" sz="1800" dirty="0" smtClean="0">
                <a:latin typeface="Cambria" pitchFamily="18" charset="0"/>
              </a:rPr>
              <a:t>: Cut the packaging and place the product in the hive.</a:t>
            </a:r>
          </a:p>
          <a:p>
            <a:r>
              <a:rPr lang="en-US" sz="1800" b="1" dirty="0" smtClean="0">
                <a:latin typeface="Cambria" pitchFamily="18" charset="0"/>
              </a:rPr>
              <a:t>Benefits of using the product:</a:t>
            </a:r>
          </a:p>
          <a:p>
            <a:r>
              <a:rPr lang="en-US" sz="1800" dirty="0" smtClean="0">
                <a:latin typeface="Cambria" pitchFamily="18" charset="0"/>
              </a:rPr>
              <a:t>100% invert product - does not wear bees,</a:t>
            </a:r>
          </a:p>
          <a:p>
            <a:r>
              <a:rPr lang="en-US" sz="1800" dirty="0" smtClean="0">
                <a:latin typeface="Cambria" pitchFamily="18" charset="0"/>
              </a:rPr>
              <a:t>creamy consistency - easy assimilation</a:t>
            </a:r>
          </a:p>
          <a:p>
            <a:r>
              <a:rPr lang="en-US" sz="1800" dirty="0" smtClean="0">
                <a:latin typeface="Cambria" pitchFamily="18" charset="0"/>
              </a:rPr>
              <a:t>ergonomic packaging - favors easy handling</a:t>
            </a:r>
          </a:p>
          <a:p>
            <a:r>
              <a:rPr lang="en-US" sz="1800" dirty="0" smtClean="0">
                <a:latin typeface="Cambria" pitchFamily="18" charset="0"/>
              </a:rPr>
              <a:t>Low pH - reduces the appearance of </a:t>
            </a:r>
            <a:r>
              <a:rPr lang="en-US" sz="1800" dirty="0" err="1" smtClean="0">
                <a:latin typeface="Cambria" pitchFamily="18" charset="0"/>
              </a:rPr>
              <a:t>nosemosis</a:t>
            </a:r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Daily capacity</a:t>
            </a:r>
            <a:r>
              <a:rPr lang="en-US" sz="1800" dirty="0" smtClean="0">
                <a:latin typeface="Cambria" pitchFamily="18" charset="0"/>
              </a:rPr>
              <a:t>: 15 tons</a:t>
            </a:r>
          </a:p>
          <a:p>
            <a:r>
              <a:rPr lang="en-US" sz="1800" b="1" dirty="0" smtClean="0">
                <a:latin typeface="Cambria" pitchFamily="18" charset="0"/>
              </a:rPr>
              <a:t>Shelf life</a:t>
            </a:r>
            <a:r>
              <a:rPr lang="en-US" sz="1800" dirty="0" smtClean="0">
                <a:latin typeface="Cambria" pitchFamily="18" charset="0"/>
              </a:rPr>
              <a:t>: 12 months</a:t>
            </a:r>
          </a:p>
          <a:p>
            <a:r>
              <a:rPr lang="en-US" sz="1800" b="1" dirty="0" smtClean="0">
                <a:latin typeface="Cambria" pitchFamily="18" charset="0"/>
              </a:rPr>
              <a:t>Logistics details</a:t>
            </a:r>
            <a:r>
              <a:rPr lang="en-US" sz="1800" dirty="0" smtClean="0">
                <a:latin typeface="Cambria" pitchFamily="18" charset="0"/>
              </a:rPr>
              <a:t>: 1kg plastic bag / foil, 1.000 </a:t>
            </a:r>
            <a:r>
              <a:rPr lang="en-US" sz="1800" dirty="0" err="1" smtClean="0">
                <a:latin typeface="Cambria" pitchFamily="18" charset="0"/>
              </a:rPr>
              <a:t>pcs</a:t>
            </a:r>
            <a:r>
              <a:rPr lang="en-US" sz="1800" dirty="0" smtClean="0">
                <a:latin typeface="Cambria" pitchFamily="18" charset="0"/>
              </a:rPr>
              <a:t> / pallet</a:t>
            </a:r>
          </a:p>
          <a:p>
            <a:endParaRPr lang="en-US" sz="1800" dirty="0"/>
          </a:p>
        </p:txBody>
      </p:sp>
      <p:pic>
        <p:nvPicPr>
          <p:cNvPr id="4" name="Imagine 3" descr="dulcofruct-turta-solide-energetica.png"/>
          <p:cNvPicPr>
            <a:picLocks noChangeAspect="1"/>
          </p:cNvPicPr>
          <p:nvPr/>
        </p:nvPicPr>
        <p:blipFill>
          <a:blip r:embed="rId2" cstate="print"/>
          <a:srcRect l="8696"/>
          <a:stretch>
            <a:fillRect/>
          </a:stretch>
        </p:blipFill>
        <p:spPr>
          <a:xfrm>
            <a:off x="6781800" y="3048000"/>
            <a:ext cx="2057400" cy="35269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Energetic cake with plants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900" b="1" dirty="0" smtClean="0">
                <a:latin typeface="Cambria" pitchFamily="18" charset="0"/>
              </a:rPr>
              <a:t>Energetic cake with Plants </a:t>
            </a:r>
            <a:r>
              <a:rPr lang="en-US" sz="1900" dirty="0" smtClean="0">
                <a:latin typeface="Cambria" pitchFamily="18" charset="0"/>
              </a:rPr>
              <a:t>is a unique, complex product with beneficial effects of natural plants. It is a natural antibiotic with prophylactic effect and treatment against </a:t>
            </a:r>
            <a:r>
              <a:rPr lang="en-US" sz="1900" dirty="0" err="1" smtClean="0">
                <a:latin typeface="Cambria" pitchFamily="18" charset="0"/>
              </a:rPr>
              <a:t>NosemaApis</a:t>
            </a:r>
            <a:r>
              <a:rPr lang="en-US" sz="1900" dirty="0" smtClean="0">
                <a:latin typeface="Cambria" pitchFamily="18" charset="0"/>
              </a:rPr>
              <a:t> and </a:t>
            </a:r>
            <a:r>
              <a:rPr lang="en-US" sz="1900" dirty="0" err="1" smtClean="0">
                <a:latin typeface="Cambria" pitchFamily="18" charset="0"/>
              </a:rPr>
              <a:t>NosemaCeranae</a:t>
            </a:r>
            <a:r>
              <a:rPr lang="en-US" sz="1900" dirty="0" smtClean="0">
                <a:latin typeface="Cambria" pitchFamily="18" charset="0"/>
              </a:rPr>
              <a:t>.</a:t>
            </a:r>
          </a:p>
          <a:p>
            <a:r>
              <a:rPr lang="en-US" sz="1900" b="1" dirty="0" smtClean="0">
                <a:latin typeface="Cambria" pitchFamily="18" charset="0"/>
              </a:rPr>
              <a:t>Ingredients</a:t>
            </a:r>
            <a:r>
              <a:rPr lang="en-US" sz="1900" dirty="0" smtClean="0">
                <a:latin typeface="Cambria" pitchFamily="18" charset="0"/>
              </a:rPr>
              <a:t>: fructose, glucose, sugars, microelements needed for bee, water, infusion of plants: thyme, nettle, prawn, muzzle, marigold, St. John's </a:t>
            </a:r>
            <a:r>
              <a:rPr lang="en-US" sz="1900" dirty="0" err="1" smtClean="0">
                <a:latin typeface="Cambria" pitchFamily="18" charset="0"/>
              </a:rPr>
              <a:t>wort</a:t>
            </a:r>
            <a:r>
              <a:rPr lang="en-US" sz="1900" dirty="0" smtClean="0">
                <a:latin typeface="Cambria" pitchFamily="18" charset="0"/>
              </a:rPr>
              <a:t>, chamomile, basil, mint, wormwood.</a:t>
            </a:r>
          </a:p>
          <a:p>
            <a:r>
              <a:rPr lang="en-US" sz="1900" b="1" dirty="0" smtClean="0">
                <a:latin typeface="Cambria" pitchFamily="18" charset="0"/>
              </a:rPr>
              <a:t>Usage</a:t>
            </a:r>
            <a:r>
              <a:rPr lang="en-US" sz="1900" dirty="0" smtClean="0">
                <a:latin typeface="Cambria" pitchFamily="18" charset="0"/>
              </a:rPr>
              <a:t>: Cut the packaging and place the product in the hive.</a:t>
            </a:r>
          </a:p>
          <a:p>
            <a:r>
              <a:rPr lang="en-US" sz="1900" b="1" dirty="0" smtClean="0">
                <a:latin typeface="Cambria" pitchFamily="18" charset="0"/>
              </a:rPr>
              <a:t>Benefits of using the product:</a:t>
            </a:r>
          </a:p>
          <a:p>
            <a:r>
              <a:rPr lang="en-US" sz="1900" dirty="0" smtClean="0">
                <a:latin typeface="Cambria" pitchFamily="18" charset="0"/>
              </a:rPr>
              <a:t>100% invert product - does not wear bees,</a:t>
            </a:r>
          </a:p>
          <a:p>
            <a:r>
              <a:rPr lang="en-US" sz="1900" dirty="0" smtClean="0">
                <a:latin typeface="Cambria" pitchFamily="18" charset="0"/>
              </a:rPr>
              <a:t>creamy consistency - easy assimilation</a:t>
            </a:r>
          </a:p>
          <a:p>
            <a:r>
              <a:rPr lang="en-US" sz="1900" dirty="0" smtClean="0">
                <a:latin typeface="Cambria" pitchFamily="18" charset="0"/>
              </a:rPr>
              <a:t>ergonomic packaging - favors easy handling</a:t>
            </a:r>
          </a:p>
          <a:p>
            <a:r>
              <a:rPr lang="en-US" sz="1900" dirty="0" smtClean="0">
                <a:latin typeface="Cambria" pitchFamily="18" charset="0"/>
              </a:rPr>
              <a:t>Low pH - reduces the appearance of </a:t>
            </a:r>
            <a:r>
              <a:rPr lang="en-US" sz="1900" dirty="0" err="1" smtClean="0">
                <a:latin typeface="Cambria" pitchFamily="18" charset="0"/>
              </a:rPr>
              <a:t>nosemosis</a:t>
            </a:r>
            <a:endParaRPr lang="en-US" sz="1900" dirty="0" smtClean="0">
              <a:latin typeface="Cambria" pitchFamily="18" charset="0"/>
            </a:endParaRPr>
          </a:p>
          <a:p>
            <a:r>
              <a:rPr lang="en-US" sz="1900" b="1" dirty="0" smtClean="0">
                <a:latin typeface="Cambria" pitchFamily="18" charset="0"/>
              </a:rPr>
              <a:t>Daily capacity:</a:t>
            </a:r>
            <a:r>
              <a:rPr lang="en-US" sz="1900" dirty="0" smtClean="0">
                <a:latin typeface="Cambria" pitchFamily="18" charset="0"/>
              </a:rPr>
              <a:t> 15 tons</a:t>
            </a:r>
          </a:p>
          <a:p>
            <a:r>
              <a:rPr lang="en-US" sz="1900" b="1" dirty="0" smtClean="0">
                <a:latin typeface="Cambria" pitchFamily="18" charset="0"/>
              </a:rPr>
              <a:t>Shelf life</a:t>
            </a:r>
            <a:r>
              <a:rPr lang="en-US" sz="1900" dirty="0" smtClean="0">
                <a:latin typeface="Cambria" pitchFamily="18" charset="0"/>
              </a:rPr>
              <a:t>: 12 months</a:t>
            </a:r>
          </a:p>
          <a:p>
            <a:r>
              <a:rPr lang="en-US" sz="1900" b="1" dirty="0" smtClean="0">
                <a:latin typeface="Cambria" pitchFamily="18" charset="0"/>
              </a:rPr>
              <a:t>Logistics details</a:t>
            </a:r>
            <a:r>
              <a:rPr lang="en-US" sz="1900" dirty="0" smtClean="0">
                <a:latin typeface="Cambria" pitchFamily="18" charset="0"/>
              </a:rPr>
              <a:t>: 1kg plastic bag / foil, 1.000 </a:t>
            </a:r>
            <a:r>
              <a:rPr lang="en-US" sz="1900" dirty="0" err="1" smtClean="0">
                <a:latin typeface="Cambria" pitchFamily="18" charset="0"/>
              </a:rPr>
              <a:t>pcs</a:t>
            </a:r>
            <a:r>
              <a:rPr lang="en-US" sz="1900" dirty="0" smtClean="0">
                <a:latin typeface="Cambria" pitchFamily="18" charset="0"/>
              </a:rPr>
              <a:t> / pallet</a:t>
            </a:r>
          </a:p>
          <a:p>
            <a:endParaRPr lang="en-US" dirty="0"/>
          </a:p>
        </p:txBody>
      </p:sp>
      <p:pic>
        <p:nvPicPr>
          <p:cNvPr id="4" name="Imagine 3" descr="dulcofruct-turta-solide-energetica-cu-plant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29400" y="3276599"/>
            <a:ext cx="2133600" cy="32824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3320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mbria" pitchFamily="18" charset="0"/>
              </a:rPr>
              <a:t>I. History</a:t>
            </a:r>
          </a:p>
          <a:p>
            <a:r>
              <a:rPr lang="en-US" sz="2800" dirty="0" smtClean="0">
                <a:latin typeface="Cambria" pitchFamily="18" charset="0"/>
              </a:rPr>
              <a:t>II. Liquid food</a:t>
            </a:r>
          </a:p>
          <a:p>
            <a:r>
              <a:rPr lang="en-US" sz="2800" dirty="0" smtClean="0">
                <a:latin typeface="Cambria" pitchFamily="18" charset="0"/>
              </a:rPr>
              <a:t>III. Solid food</a:t>
            </a:r>
          </a:p>
          <a:p>
            <a:r>
              <a:rPr lang="en-US" sz="2800" dirty="0" smtClean="0">
                <a:latin typeface="Cambria" pitchFamily="18" charset="0"/>
              </a:rPr>
              <a:t>IV. </a:t>
            </a:r>
            <a:r>
              <a:rPr lang="en-US" sz="2800" dirty="0" err="1" smtClean="0">
                <a:latin typeface="Cambria" pitchFamily="18" charset="0"/>
              </a:rPr>
              <a:t>Biostimulators</a:t>
            </a:r>
            <a:endParaRPr lang="en-US" sz="2800" dirty="0">
              <a:latin typeface="Cambria" pitchFamily="18" charset="0"/>
            </a:endParaRPr>
          </a:p>
        </p:txBody>
      </p:sp>
      <p:pic>
        <p:nvPicPr>
          <p:cNvPr id="4" name="Imagine 3" descr="IMG_98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3251200"/>
            <a:ext cx="5410200" cy="3606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Energetic cake FORTE (with </a:t>
            </a:r>
            <a:r>
              <a:rPr lang="en-US" dirty="0" err="1" smtClean="0"/>
              <a:t>Thymol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>
                <a:latin typeface="Cambria" pitchFamily="18" charset="0"/>
              </a:rPr>
              <a:t>Energetic cake FORTE </a:t>
            </a:r>
            <a:r>
              <a:rPr lang="en-US" sz="1800" dirty="0" smtClean="0">
                <a:latin typeface="Cambria" pitchFamily="18" charset="0"/>
              </a:rPr>
              <a:t>is a product that has the active substance </a:t>
            </a:r>
            <a:r>
              <a:rPr lang="en-US" sz="1800" dirty="0" err="1" smtClean="0">
                <a:latin typeface="Cambria" pitchFamily="18" charset="0"/>
              </a:rPr>
              <a:t>Thymol</a:t>
            </a:r>
            <a:r>
              <a:rPr lang="en-US" sz="1800" dirty="0" smtClean="0">
                <a:latin typeface="Cambria" pitchFamily="18" charset="0"/>
              </a:rPr>
              <a:t>.</a:t>
            </a:r>
          </a:p>
          <a:p>
            <a:r>
              <a:rPr lang="en-US" sz="1800" dirty="0" smtClean="0">
                <a:latin typeface="Cambria" pitchFamily="18" charset="0"/>
              </a:rPr>
              <a:t>This substance gradually removes odor in the hive, keeping away </a:t>
            </a:r>
            <a:r>
              <a:rPr lang="en-US" sz="1800" dirty="0" err="1" smtClean="0">
                <a:latin typeface="Cambria" pitchFamily="18" charset="0"/>
              </a:rPr>
              <a:t>theVarroa</a:t>
            </a:r>
            <a:r>
              <a:rPr lang="en-US" sz="1800" dirty="0" smtClean="0">
                <a:latin typeface="Cambria" pitchFamily="18" charset="0"/>
              </a:rPr>
              <a:t> mite, and once it arrives in the bee's digestive tube, it makes winter easier.</a:t>
            </a:r>
          </a:p>
          <a:p>
            <a:r>
              <a:rPr lang="en-US" sz="1800" b="1" dirty="0" smtClean="0">
                <a:latin typeface="Cambria" pitchFamily="18" charset="0"/>
              </a:rPr>
              <a:t>Ingredients:</a:t>
            </a:r>
            <a:r>
              <a:rPr lang="en-US" sz="1800" dirty="0" smtClean="0">
                <a:latin typeface="Cambria" pitchFamily="18" charset="0"/>
              </a:rPr>
              <a:t> fructose, glucose, sugars, microelements needed for bee, </a:t>
            </a:r>
            <a:r>
              <a:rPr lang="en-US" sz="1800" dirty="0" err="1" smtClean="0">
                <a:latin typeface="Cambria" pitchFamily="18" charset="0"/>
              </a:rPr>
              <a:t>thymol</a:t>
            </a:r>
            <a:r>
              <a:rPr lang="en-US" sz="1800" dirty="0" smtClean="0">
                <a:latin typeface="Cambria" pitchFamily="18" charset="0"/>
              </a:rPr>
              <a:t>.</a:t>
            </a:r>
          </a:p>
          <a:p>
            <a:r>
              <a:rPr lang="en-US" sz="1800" b="1" dirty="0" smtClean="0">
                <a:latin typeface="Cambria" pitchFamily="18" charset="0"/>
              </a:rPr>
              <a:t>Usage:</a:t>
            </a:r>
            <a:r>
              <a:rPr lang="en-US" sz="1800" dirty="0" smtClean="0">
                <a:latin typeface="Cambria" pitchFamily="18" charset="0"/>
              </a:rPr>
              <a:t> Cut the packaging and place the product in the hive.</a:t>
            </a:r>
          </a:p>
          <a:p>
            <a:r>
              <a:rPr lang="en-US" sz="1800" b="1" dirty="0" smtClean="0">
                <a:latin typeface="Cambria" pitchFamily="18" charset="0"/>
              </a:rPr>
              <a:t>Benefits of using the product: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contains </a:t>
            </a:r>
            <a:r>
              <a:rPr lang="en-US" sz="1800" dirty="0" err="1" smtClean="0">
                <a:latin typeface="Cambria" pitchFamily="18" charset="0"/>
              </a:rPr>
              <a:t>thymol</a:t>
            </a:r>
            <a:r>
              <a:rPr lang="en-US" sz="1800" dirty="0" smtClean="0">
                <a:latin typeface="Cambria" pitchFamily="18" charset="0"/>
              </a:rPr>
              <a:t> - helps the bee fight the </a:t>
            </a:r>
            <a:r>
              <a:rPr lang="en-US" sz="1800" dirty="0" err="1" smtClean="0">
                <a:latin typeface="Cambria" pitchFamily="18" charset="0"/>
              </a:rPr>
              <a:t>Varroa</a:t>
            </a:r>
            <a:r>
              <a:rPr lang="en-US" sz="1800" dirty="0" smtClean="0">
                <a:latin typeface="Cambria" pitchFamily="18" charset="0"/>
              </a:rPr>
              <a:t> mite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100% invert product - does not wear bees,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 creamy consistency - easy assimilation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antiseptic content - strengthens the bee's immune system</a:t>
            </a:r>
          </a:p>
          <a:p>
            <a:r>
              <a:rPr lang="en-US" sz="1800" b="1" dirty="0" smtClean="0">
                <a:latin typeface="Cambria" pitchFamily="18" charset="0"/>
              </a:rPr>
              <a:t>Daily capacity</a:t>
            </a:r>
            <a:r>
              <a:rPr lang="en-US" sz="1800" dirty="0" smtClean="0">
                <a:latin typeface="Cambria" pitchFamily="18" charset="0"/>
              </a:rPr>
              <a:t>: 15 tons</a:t>
            </a:r>
          </a:p>
          <a:p>
            <a:r>
              <a:rPr lang="en-US" sz="1800" b="1" dirty="0" smtClean="0">
                <a:latin typeface="Cambria" pitchFamily="18" charset="0"/>
              </a:rPr>
              <a:t>Shelf life</a:t>
            </a:r>
            <a:r>
              <a:rPr lang="en-US" sz="1800" dirty="0" smtClean="0">
                <a:latin typeface="Cambria" pitchFamily="18" charset="0"/>
              </a:rPr>
              <a:t>: 12 months</a:t>
            </a:r>
          </a:p>
          <a:p>
            <a:r>
              <a:rPr lang="en-US" sz="1800" b="1" dirty="0" smtClean="0">
                <a:latin typeface="Cambria" pitchFamily="18" charset="0"/>
              </a:rPr>
              <a:t>Logistics details</a:t>
            </a:r>
            <a:r>
              <a:rPr lang="en-US" sz="1800" dirty="0" smtClean="0">
                <a:latin typeface="Cambria" pitchFamily="18" charset="0"/>
              </a:rPr>
              <a:t>: 1kg plastic bag / foil, 1.000 </a:t>
            </a:r>
            <a:r>
              <a:rPr lang="en-US" sz="1800" dirty="0" err="1" smtClean="0">
                <a:latin typeface="Cambria" pitchFamily="18" charset="0"/>
              </a:rPr>
              <a:t>pcs</a:t>
            </a:r>
            <a:r>
              <a:rPr lang="en-US" sz="1800" dirty="0" smtClean="0">
                <a:latin typeface="Cambria" pitchFamily="18" charset="0"/>
              </a:rPr>
              <a:t> / pallet</a:t>
            </a:r>
          </a:p>
          <a:p>
            <a:endParaRPr lang="ro-RO" sz="1800" dirty="0" smtClean="0">
              <a:latin typeface="Cambria" pitchFamily="18" charset="0"/>
              <a:cs typeface="Times New Roman" pitchFamily="18" charset="0"/>
            </a:endParaRPr>
          </a:p>
          <a:p>
            <a:endParaRPr lang="ro-RO" sz="1800" dirty="0" smtClean="0">
              <a:latin typeface="Cambria" pitchFamily="18" charset="0"/>
              <a:cs typeface="Times New Roman" pitchFamily="18" charset="0"/>
            </a:endParaRPr>
          </a:p>
          <a:p>
            <a:endParaRPr lang="en-US" sz="1800" dirty="0">
              <a:latin typeface="Cambria" pitchFamily="18" charset="0"/>
            </a:endParaRPr>
          </a:p>
        </p:txBody>
      </p:sp>
      <p:pic>
        <p:nvPicPr>
          <p:cNvPr id="4" name="Imagine 3" descr="dulcofruct-turta-solide-energetica-for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3047999"/>
            <a:ext cx="2133600" cy="35363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Energetic cake with vitamins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>
                <a:latin typeface="Cambria" pitchFamily="18" charset="0"/>
              </a:rPr>
              <a:t>Energetic cake with Vitamins </a:t>
            </a:r>
            <a:r>
              <a:rPr lang="en-US" sz="1800" dirty="0" smtClean="0">
                <a:latin typeface="Cambria" pitchFamily="18" charset="0"/>
              </a:rPr>
              <a:t>is ideal to provide extra food during the cold season.</a:t>
            </a:r>
          </a:p>
          <a:p>
            <a:r>
              <a:rPr lang="en-US" sz="1800" b="1" dirty="0" smtClean="0">
                <a:latin typeface="Cambria" pitchFamily="18" charset="0"/>
              </a:rPr>
              <a:t>Ingredients</a:t>
            </a:r>
            <a:r>
              <a:rPr lang="en-US" sz="1800" dirty="0" smtClean="0">
                <a:latin typeface="Cambria" pitchFamily="18" charset="0"/>
              </a:rPr>
              <a:t>: fructose, glucose, sugars, micro-nutrients needed for bees, vitamins: B1, B2, B5, B6, B7, B12, C and PP.</a:t>
            </a:r>
          </a:p>
          <a:p>
            <a:r>
              <a:rPr lang="en-US" sz="1800" b="1" dirty="0" smtClean="0">
                <a:latin typeface="Cambria" pitchFamily="18" charset="0"/>
              </a:rPr>
              <a:t>Usage</a:t>
            </a:r>
            <a:r>
              <a:rPr lang="en-US" sz="1800" dirty="0" smtClean="0">
                <a:latin typeface="Cambria" pitchFamily="18" charset="0"/>
              </a:rPr>
              <a:t>: Cut the packaging and place the product in the hive.</a:t>
            </a:r>
          </a:p>
          <a:p>
            <a:r>
              <a:rPr lang="en-US" sz="1800" b="1" dirty="0" smtClean="0">
                <a:latin typeface="Cambria" pitchFamily="18" charset="0"/>
              </a:rPr>
              <a:t>Benefits of using the product: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 the </a:t>
            </a:r>
            <a:r>
              <a:rPr lang="en-US" sz="1800" dirty="0" err="1" smtClean="0">
                <a:latin typeface="Cambria" pitchFamily="18" charset="0"/>
              </a:rPr>
              <a:t>vitaminisation</a:t>
            </a:r>
            <a:r>
              <a:rPr lang="en-US" sz="1800" dirty="0" smtClean="0">
                <a:latin typeface="Cambria" pitchFamily="18" charset="0"/>
              </a:rPr>
              <a:t> of bees - the high-stimulation of the queen's brood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100% invert product - does not wear bees,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creamy consistency - does not flow through the frames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aseptic content - strengthens the bee's immune system</a:t>
            </a:r>
          </a:p>
          <a:p>
            <a:pPr lvl="0"/>
            <a:r>
              <a:rPr lang="en-US" sz="1800" b="1" dirty="0" smtClean="0">
                <a:latin typeface="Cambria" pitchFamily="18" charset="0"/>
              </a:rPr>
              <a:t>Daily capacity</a:t>
            </a:r>
            <a:r>
              <a:rPr lang="en-US" sz="1800" dirty="0" smtClean="0">
                <a:latin typeface="Cambria" pitchFamily="18" charset="0"/>
              </a:rPr>
              <a:t>: 15 tons</a:t>
            </a:r>
          </a:p>
          <a:p>
            <a:pPr lvl="0"/>
            <a:r>
              <a:rPr lang="en-US" sz="1800" b="1" dirty="0" smtClean="0">
                <a:latin typeface="Cambria" pitchFamily="18" charset="0"/>
              </a:rPr>
              <a:t>Shelf life</a:t>
            </a:r>
            <a:r>
              <a:rPr lang="en-US" sz="1800" dirty="0" smtClean="0">
                <a:latin typeface="Cambria" pitchFamily="18" charset="0"/>
              </a:rPr>
              <a:t>: 12 months</a:t>
            </a:r>
          </a:p>
          <a:p>
            <a:pPr lvl="0"/>
            <a:r>
              <a:rPr lang="en-US" sz="1800" b="1" dirty="0" smtClean="0">
                <a:latin typeface="Cambria" pitchFamily="18" charset="0"/>
              </a:rPr>
              <a:t>Logistics details</a:t>
            </a:r>
            <a:r>
              <a:rPr lang="en-US" sz="1800" dirty="0" smtClean="0">
                <a:latin typeface="Cambria" pitchFamily="18" charset="0"/>
              </a:rPr>
              <a:t>: 1kg plastic bag / foil, 1.000 </a:t>
            </a:r>
            <a:r>
              <a:rPr lang="en-US" sz="1800" dirty="0" err="1" smtClean="0">
                <a:latin typeface="Cambria" pitchFamily="18" charset="0"/>
              </a:rPr>
              <a:t>pcs</a:t>
            </a:r>
            <a:r>
              <a:rPr lang="en-US" sz="1800" dirty="0" smtClean="0">
                <a:latin typeface="Cambria" pitchFamily="18" charset="0"/>
              </a:rPr>
              <a:t> / pallet</a:t>
            </a:r>
          </a:p>
          <a:p>
            <a:endParaRPr lang="en-US" sz="1800" b="1" dirty="0">
              <a:latin typeface="Cambria" pitchFamily="18" charset="0"/>
            </a:endParaRPr>
          </a:p>
        </p:txBody>
      </p:sp>
      <p:pic>
        <p:nvPicPr>
          <p:cNvPr id="4" name="Imagine 3" descr="turta-solida-energetica-vitami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9400" y="3733800"/>
            <a:ext cx="1828800" cy="308224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Energetic cake with vitamins and proteins</a:t>
            </a:r>
            <a:endParaRPr lang="en-US" sz="28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900" b="1" dirty="0" smtClean="0">
                <a:latin typeface="Cambria" pitchFamily="18" charset="0"/>
              </a:rPr>
              <a:t>Energetic cake with vitamins and proteins</a:t>
            </a:r>
            <a:r>
              <a:rPr lang="en-US" sz="1900" dirty="0" smtClean="0">
                <a:latin typeface="Cambria" pitchFamily="18" charset="0"/>
              </a:rPr>
              <a:t> is a feeding product that has to be taken after cleansing flights.</a:t>
            </a:r>
          </a:p>
          <a:p>
            <a:r>
              <a:rPr lang="en-US" sz="1900" b="1" dirty="0" smtClean="0">
                <a:latin typeface="Cambria" pitchFamily="18" charset="0"/>
              </a:rPr>
              <a:t>Ingredients:</a:t>
            </a:r>
            <a:r>
              <a:rPr lang="en-US" sz="1900" dirty="0" smtClean="0">
                <a:latin typeface="Cambria" pitchFamily="18" charset="0"/>
              </a:rPr>
              <a:t> fructose, glucose, sugars, micro-nutrients needed for bees, vitamins: B1, B2, B5, B6, B7, B12, C, PP, amino acids: </a:t>
            </a:r>
            <a:r>
              <a:rPr lang="en-US" sz="1900" dirty="0" err="1" smtClean="0">
                <a:latin typeface="Cambria" pitchFamily="18" charset="0"/>
              </a:rPr>
              <a:t>methionine</a:t>
            </a:r>
            <a:r>
              <a:rPr lang="en-US" sz="1900" dirty="0" smtClean="0">
                <a:latin typeface="Cambria" pitchFamily="18" charset="0"/>
              </a:rPr>
              <a:t>, lysine, </a:t>
            </a:r>
            <a:r>
              <a:rPr lang="en-US" sz="1900" dirty="0" err="1" smtClean="0">
                <a:latin typeface="Cambria" pitchFamily="18" charset="0"/>
              </a:rPr>
              <a:t>cysteine</a:t>
            </a:r>
            <a:r>
              <a:rPr lang="en-US" sz="1900" dirty="0" smtClean="0">
                <a:latin typeface="Cambria" pitchFamily="18" charset="0"/>
              </a:rPr>
              <a:t>, </a:t>
            </a:r>
            <a:r>
              <a:rPr lang="en-US" sz="1900" dirty="0" err="1" smtClean="0">
                <a:latin typeface="Cambria" pitchFamily="18" charset="0"/>
              </a:rPr>
              <a:t>thionine</a:t>
            </a:r>
            <a:r>
              <a:rPr lang="en-US" sz="1900" dirty="0" smtClean="0">
                <a:latin typeface="Cambria" pitchFamily="18" charset="0"/>
              </a:rPr>
              <a:t>, tryptophan; minerals: Ca, Mg, P, Na, Cu, Zn, Fe, Mg, Se.</a:t>
            </a:r>
          </a:p>
          <a:p>
            <a:r>
              <a:rPr lang="en-US" sz="1900" b="1" dirty="0" smtClean="0">
                <a:latin typeface="Cambria" pitchFamily="18" charset="0"/>
              </a:rPr>
              <a:t>Usage</a:t>
            </a:r>
            <a:r>
              <a:rPr lang="en-US" sz="1900" dirty="0" smtClean="0">
                <a:latin typeface="Cambria" pitchFamily="18" charset="0"/>
              </a:rPr>
              <a:t>: Cut the packaging and place the product in the hive.</a:t>
            </a:r>
          </a:p>
          <a:p>
            <a:r>
              <a:rPr lang="en-US" sz="1900" b="1" dirty="0" smtClean="0">
                <a:latin typeface="Cambria" pitchFamily="18" charset="0"/>
              </a:rPr>
              <a:t>Benefits of using the product:</a:t>
            </a:r>
          </a:p>
          <a:p>
            <a:pPr lvl="0"/>
            <a:r>
              <a:rPr lang="en-US" sz="1900" dirty="0" smtClean="0">
                <a:latin typeface="Cambria" pitchFamily="18" charset="0"/>
              </a:rPr>
              <a:t>contains </a:t>
            </a:r>
            <a:r>
              <a:rPr lang="en-US" sz="1900" dirty="0" err="1" smtClean="0">
                <a:latin typeface="Cambria" pitchFamily="18" charset="0"/>
              </a:rPr>
              <a:t>thymol</a:t>
            </a:r>
            <a:r>
              <a:rPr lang="en-US" sz="1900" dirty="0" smtClean="0">
                <a:latin typeface="Cambria" pitchFamily="18" charset="0"/>
              </a:rPr>
              <a:t> - helps the bee fight the </a:t>
            </a:r>
            <a:r>
              <a:rPr lang="en-US" sz="1900" dirty="0" err="1" smtClean="0">
                <a:latin typeface="Cambria" pitchFamily="18" charset="0"/>
              </a:rPr>
              <a:t>Varroa</a:t>
            </a:r>
            <a:r>
              <a:rPr lang="en-US" sz="1900" dirty="0" smtClean="0">
                <a:latin typeface="Cambria" pitchFamily="18" charset="0"/>
              </a:rPr>
              <a:t> mite</a:t>
            </a:r>
          </a:p>
          <a:p>
            <a:pPr lvl="0"/>
            <a:r>
              <a:rPr lang="en-US" sz="1900" dirty="0" smtClean="0">
                <a:latin typeface="Cambria" pitchFamily="18" charset="0"/>
              </a:rPr>
              <a:t>100% invert product - does not wear bees,</a:t>
            </a:r>
          </a:p>
          <a:p>
            <a:pPr lvl="0"/>
            <a:r>
              <a:rPr lang="en-US" sz="1900" dirty="0" smtClean="0">
                <a:latin typeface="Cambria" pitchFamily="18" charset="0"/>
              </a:rPr>
              <a:t> creamy consistency - easy assimilation</a:t>
            </a:r>
          </a:p>
          <a:p>
            <a:pPr lvl="0"/>
            <a:r>
              <a:rPr lang="en-US" sz="1900" dirty="0" smtClean="0">
                <a:latin typeface="Cambria" pitchFamily="18" charset="0"/>
              </a:rPr>
              <a:t>antiseptic content - strengthens the bee's immune system</a:t>
            </a:r>
          </a:p>
          <a:p>
            <a:r>
              <a:rPr lang="en-US" sz="1900" b="1" dirty="0" smtClean="0">
                <a:latin typeface="Cambria" pitchFamily="18" charset="0"/>
              </a:rPr>
              <a:t>Daily capacity</a:t>
            </a:r>
            <a:r>
              <a:rPr lang="en-US" sz="1900" dirty="0" smtClean="0">
                <a:latin typeface="Cambria" pitchFamily="18" charset="0"/>
              </a:rPr>
              <a:t>: 15 tons</a:t>
            </a:r>
          </a:p>
          <a:p>
            <a:r>
              <a:rPr lang="en-US" sz="1900" b="1" dirty="0" smtClean="0">
                <a:latin typeface="Cambria" pitchFamily="18" charset="0"/>
              </a:rPr>
              <a:t>Shelf life</a:t>
            </a:r>
            <a:r>
              <a:rPr lang="en-US" sz="1900" dirty="0" smtClean="0">
                <a:latin typeface="Cambria" pitchFamily="18" charset="0"/>
              </a:rPr>
              <a:t>: 12 months</a:t>
            </a:r>
          </a:p>
          <a:p>
            <a:r>
              <a:rPr lang="en-US" sz="1900" b="1" dirty="0" smtClean="0">
                <a:latin typeface="Cambria" pitchFamily="18" charset="0"/>
              </a:rPr>
              <a:t>Logistics details</a:t>
            </a:r>
            <a:r>
              <a:rPr lang="en-US" sz="1900" dirty="0" smtClean="0">
                <a:latin typeface="Cambria" pitchFamily="18" charset="0"/>
              </a:rPr>
              <a:t>: 1kg plastic bag / foil, 1.000 </a:t>
            </a:r>
            <a:r>
              <a:rPr lang="en-US" sz="1900" dirty="0" err="1" smtClean="0">
                <a:latin typeface="Cambria" pitchFamily="18" charset="0"/>
              </a:rPr>
              <a:t>pcs</a:t>
            </a:r>
            <a:r>
              <a:rPr lang="en-US" sz="1900" dirty="0" smtClean="0">
                <a:latin typeface="Cambria" pitchFamily="18" charset="0"/>
              </a:rPr>
              <a:t> / pallet</a:t>
            </a:r>
          </a:p>
          <a:p>
            <a:r>
              <a:rPr lang="en-US" sz="1800" dirty="0" smtClean="0"/>
              <a:t> </a:t>
            </a:r>
          </a:p>
          <a:p>
            <a:endParaRPr lang="ro-RO" sz="1800" dirty="0" smtClean="0">
              <a:latin typeface="Cambria" pitchFamily="18" charset="0"/>
            </a:endParaRPr>
          </a:p>
          <a:p>
            <a:endParaRPr lang="en-US" sz="1800" dirty="0">
              <a:latin typeface="Cambria" pitchFamily="18" charset="0"/>
            </a:endParaRPr>
          </a:p>
        </p:txBody>
      </p:sp>
      <p:pic>
        <p:nvPicPr>
          <p:cNvPr id="4" name="Imagine 3" descr="turta-solida-energetica-vitamine-protein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2971800"/>
            <a:ext cx="2114803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Protein Cake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5626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latin typeface="Cambria" pitchFamily="18" charset="0"/>
              </a:rPr>
              <a:t>Super Protein Cake </a:t>
            </a:r>
            <a:r>
              <a:rPr lang="en-US" sz="1800" dirty="0" smtClean="0">
                <a:latin typeface="Cambria" pitchFamily="18" charset="0"/>
              </a:rPr>
              <a:t>is the top-of-the-line, perfectly balanced carbohydrate, but also with enhanced protein content that ensures the explosive development of the colony.</a:t>
            </a:r>
          </a:p>
          <a:p>
            <a:r>
              <a:rPr lang="en-US" sz="1800" b="1" dirty="0" smtClean="0">
                <a:latin typeface="Cambria" pitchFamily="18" charset="0"/>
              </a:rPr>
              <a:t>Ingredients:</a:t>
            </a:r>
            <a:r>
              <a:rPr lang="en-US" sz="1800" dirty="0" smtClean="0">
                <a:latin typeface="Cambria" pitchFamily="18" charset="0"/>
              </a:rPr>
              <a:t> fructose, glucose, sucrose, bee microelements required, purified water, </a:t>
            </a:r>
            <a:r>
              <a:rPr lang="en-US" sz="1800" dirty="0" err="1" smtClean="0">
                <a:latin typeface="Cambria" pitchFamily="18" charset="0"/>
              </a:rPr>
              <a:t>ApiPollen</a:t>
            </a:r>
            <a:r>
              <a:rPr lang="en-US" sz="1800" dirty="0" smtClean="0">
                <a:latin typeface="Cambria" pitchFamily="18" charset="0"/>
              </a:rPr>
              <a:t> Substitutes (crude protein 10.5%, citric acid, vegetable fats, essential oils in plants, </a:t>
            </a:r>
            <a:r>
              <a:rPr lang="en-US" sz="1800" dirty="0" err="1" smtClean="0">
                <a:latin typeface="Cambria" pitchFamily="18" charset="0"/>
              </a:rPr>
              <a:t>probiotics</a:t>
            </a:r>
            <a:r>
              <a:rPr lang="en-US" sz="1800" dirty="0" smtClean="0">
                <a:latin typeface="Cambria" pitchFamily="18" charset="0"/>
              </a:rPr>
              <a:t>, vitamins B1, B2, B6, PP, A, D3, E, minerals: Ca, Mg, P, Na, Cu, Zn, Fe, Mg, Se.</a:t>
            </a:r>
          </a:p>
          <a:p>
            <a:r>
              <a:rPr lang="en-US" sz="1800" b="1" dirty="0" smtClean="0">
                <a:latin typeface="Cambria" pitchFamily="18" charset="0"/>
              </a:rPr>
              <a:t>Usage:</a:t>
            </a:r>
            <a:r>
              <a:rPr lang="en-US" sz="1800" dirty="0" smtClean="0">
                <a:latin typeface="Cambria" pitchFamily="18" charset="0"/>
              </a:rPr>
              <a:t> Cut the packaging and place the product in the hive</a:t>
            </a:r>
          </a:p>
          <a:p>
            <a:r>
              <a:rPr lang="en-US" sz="1800" b="1" dirty="0" smtClean="0">
                <a:latin typeface="Cambria" pitchFamily="18" charset="0"/>
              </a:rPr>
              <a:t>Benefits of using the product: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perfect balance of carbohydrates, vitamins, minerals, </a:t>
            </a:r>
            <a:r>
              <a:rPr lang="en-US" sz="1800" dirty="0" err="1" smtClean="0">
                <a:latin typeface="Cambria" pitchFamily="18" charset="0"/>
              </a:rPr>
              <a:t>probiotic</a:t>
            </a:r>
            <a:r>
              <a:rPr lang="en-US" sz="1800" dirty="0" smtClean="0">
                <a:latin typeface="Cambria" pitchFamily="18" charset="0"/>
              </a:rPr>
              <a:t> </a:t>
            </a:r>
            <a:endParaRPr lang="en-US" sz="1800" dirty="0" smtClean="0">
              <a:latin typeface="Cambria" pitchFamily="18" charset="0"/>
            </a:endParaRPr>
          </a:p>
          <a:p>
            <a:pPr lvl="0">
              <a:buNone/>
            </a:pP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dirty="0" smtClean="0">
                <a:latin typeface="Cambria" pitchFamily="18" charset="0"/>
              </a:rPr>
              <a:t>      </a:t>
            </a:r>
            <a:r>
              <a:rPr lang="en-US" sz="1800" dirty="0" smtClean="0">
                <a:latin typeface="Cambria" pitchFamily="18" charset="0"/>
              </a:rPr>
              <a:t>stimulation </a:t>
            </a:r>
            <a:r>
              <a:rPr lang="en-US" sz="1800" dirty="0" smtClean="0">
                <a:latin typeface="Cambria" pitchFamily="18" charset="0"/>
              </a:rPr>
              <a:t>and fat body formation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100% invert product –doesn’t wear off the bee, can be used in </a:t>
            </a:r>
            <a:r>
              <a:rPr lang="en-US" sz="1800" dirty="0" smtClean="0">
                <a:latin typeface="Cambria" pitchFamily="18" charset="0"/>
              </a:rPr>
              <a:t>the</a:t>
            </a:r>
          </a:p>
          <a:p>
            <a:pPr lvl="0">
              <a:buNone/>
            </a:pP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dirty="0" smtClean="0">
                <a:latin typeface="Cambria" pitchFamily="18" charset="0"/>
              </a:rPr>
              <a:t>     </a:t>
            </a: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dirty="0" smtClean="0">
                <a:latin typeface="Cambria" pitchFamily="18" charset="0"/>
              </a:rPr>
              <a:t>absence of pollen and nectar in nature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creamy consistency - does not flow onto the frames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 antiseptic content - strengthens the bee's immune system</a:t>
            </a:r>
          </a:p>
          <a:p>
            <a:r>
              <a:rPr lang="en-US" sz="1800" b="1" dirty="0" smtClean="0">
                <a:latin typeface="Cambria" pitchFamily="18" charset="0"/>
              </a:rPr>
              <a:t>Daily capacity</a:t>
            </a:r>
            <a:r>
              <a:rPr lang="en-US" sz="1800" dirty="0" smtClean="0">
                <a:latin typeface="Cambria" pitchFamily="18" charset="0"/>
              </a:rPr>
              <a:t>: 15 tons</a:t>
            </a:r>
          </a:p>
          <a:p>
            <a:r>
              <a:rPr lang="en-US" sz="1800" b="1" dirty="0" smtClean="0">
                <a:latin typeface="Cambria" pitchFamily="18" charset="0"/>
              </a:rPr>
              <a:t>Shelf life</a:t>
            </a:r>
            <a:r>
              <a:rPr lang="en-US" sz="1800" dirty="0" smtClean="0">
                <a:latin typeface="Cambria" pitchFamily="18" charset="0"/>
              </a:rPr>
              <a:t>: 12 months</a:t>
            </a:r>
          </a:p>
          <a:p>
            <a:r>
              <a:rPr lang="en-US" sz="1800" b="1" dirty="0" smtClean="0">
                <a:latin typeface="Cambria" pitchFamily="18" charset="0"/>
              </a:rPr>
              <a:t>Logistics details</a:t>
            </a:r>
            <a:r>
              <a:rPr lang="en-US" sz="1800" dirty="0" smtClean="0">
                <a:latin typeface="Cambria" pitchFamily="18" charset="0"/>
              </a:rPr>
              <a:t>: 1kg plastic bag / foil, 1,000 </a:t>
            </a:r>
            <a:r>
              <a:rPr lang="en-US" sz="1800" dirty="0" err="1" smtClean="0">
                <a:latin typeface="Cambria" pitchFamily="18" charset="0"/>
              </a:rPr>
              <a:t>pcs</a:t>
            </a:r>
            <a:r>
              <a:rPr lang="en-US" sz="1800" dirty="0" smtClean="0">
                <a:latin typeface="Cambria" pitchFamily="18" charset="0"/>
              </a:rPr>
              <a:t> / pallet</a:t>
            </a:r>
          </a:p>
          <a:p>
            <a:endParaRPr lang="en-US" sz="1800" dirty="0">
              <a:latin typeface="Cambria" pitchFamily="18" charset="0"/>
            </a:endParaRPr>
          </a:p>
        </p:txBody>
      </p:sp>
      <p:pic>
        <p:nvPicPr>
          <p:cNvPr id="4" name="Imagine 3" descr="turta-super-proteica.png"/>
          <p:cNvPicPr>
            <a:picLocks noChangeAspect="1"/>
          </p:cNvPicPr>
          <p:nvPr/>
        </p:nvPicPr>
        <p:blipFill>
          <a:blip r:embed="rId2" cstate="print"/>
          <a:srcRect r="5235"/>
          <a:stretch>
            <a:fillRect/>
          </a:stretch>
        </p:blipFill>
        <p:spPr>
          <a:xfrm>
            <a:off x="7162800" y="3461650"/>
            <a:ext cx="1981200" cy="33963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err="1" smtClean="0"/>
              <a:t>iv</a:t>
            </a:r>
            <a:r>
              <a:rPr lang="ro-RO" dirty="0" smtClean="0"/>
              <a:t>. </a:t>
            </a:r>
            <a:r>
              <a:rPr lang="en-US" dirty="0" err="1" smtClean="0"/>
              <a:t>Biostimulators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1646238"/>
          </a:xfrm>
        </p:spPr>
        <p:txBody>
          <a:bodyPr>
            <a:normAutofit/>
          </a:bodyPr>
          <a:lstStyle/>
          <a:p>
            <a:r>
              <a:rPr lang="ro-RO" sz="1800" dirty="0" err="1" smtClean="0">
                <a:latin typeface="Cambria" pitchFamily="18" charset="0"/>
              </a:rPr>
              <a:t>ApiPollen</a:t>
            </a:r>
            <a:r>
              <a:rPr lang="ro-RO" sz="1800" dirty="0" smtClean="0">
                <a:latin typeface="Cambria" pitchFamily="18" charset="0"/>
              </a:rPr>
              <a:t> Substitute</a:t>
            </a:r>
          </a:p>
          <a:p>
            <a:r>
              <a:rPr lang="ro-RO" sz="1800" dirty="0" err="1" smtClean="0">
                <a:latin typeface="Cambria" pitchFamily="18" charset="0"/>
              </a:rPr>
              <a:t>AntiVarNosem</a:t>
            </a:r>
            <a:endParaRPr lang="ro-RO" sz="1800" dirty="0" smtClean="0">
              <a:latin typeface="Cambria" pitchFamily="18" charset="0"/>
            </a:endParaRPr>
          </a:p>
          <a:p>
            <a:r>
              <a:rPr lang="ro-RO" sz="1800" dirty="0" err="1" smtClean="0">
                <a:latin typeface="Cambria" pitchFamily="18" charset="0"/>
              </a:rPr>
              <a:t>Total-Vit</a:t>
            </a:r>
            <a:endParaRPr lang="ro-RO" sz="1800" dirty="0" smtClean="0">
              <a:latin typeface="Cambria" pitchFamily="18" charset="0"/>
            </a:endParaRPr>
          </a:p>
          <a:p>
            <a:r>
              <a:rPr lang="en-US" sz="1800" dirty="0" err="1" smtClean="0">
                <a:latin typeface="Cambria" pitchFamily="18" charset="0"/>
              </a:rPr>
              <a:t>BeeVirol</a:t>
            </a:r>
            <a:endParaRPr lang="ro-RO" sz="1800" dirty="0" smtClean="0">
              <a:latin typeface="Cambria" pitchFamily="18" charset="0"/>
            </a:endParaRPr>
          </a:p>
          <a:p>
            <a:pPr>
              <a:buNone/>
            </a:pPr>
            <a:endParaRPr lang="en-US" sz="1800" dirty="0">
              <a:latin typeface="Cambria" pitchFamily="18" charset="0"/>
            </a:endParaRPr>
          </a:p>
        </p:txBody>
      </p:sp>
      <p:pic>
        <p:nvPicPr>
          <p:cNvPr id="8" name="Imagine 7" descr="api-pollen-substitute-8kg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4156124"/>
            <a:ext cx="2590799" cy="2701876"/>
          </a:xfrm>
          <a:prstGeom prst="rect">
            <a:avLst/>
          </a:prstGeom>
        </p:spPr>
      </p:pic>
      <p:pic>
        <p:nvPicPr>
          <p:cNvPr id="9" name="Imagine 8" descr="api-pollen-substitute-2kg 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4723482"/>
            <a:ext cx="2362200" cy="2134518"/>
          </a:xfrm>
          <a:prstGeom prst="rect">
            <a:avLst/>
          </a:prstGeom>
        </p:spPr>
      </p:pic>
      <p:pic>
        <p:nvPicPr>
          <p:cNvPr id="10" name="Imagine 9" descr="AntiVarNosem 500 ml.png"/>
          <p:cNvPicPr>
            <a:picLocks noChangeAspect="1"/>
          </p:cNvPicPr>
          <p:nvPr/>
        </p:nvPicPr>
        <p:blipFill>
          <a:blip r:embed="rId4" cstate="print"/>
          <a:srcRect l="24998" r="26664" b="5555"/>
          <a:stretch>
            <a:fillRect/>
          </a:stretch>
        </p:blipFill>
        <p:spPr>
          <a:xfrm>
            <a:off x="3962400" y="3810000"/>
            <a:ext cx="1039906" cy="3048000"/>
          </a:xfrm>
          <a:prstGeom prst="rect">
            <a:avLst/>
          </a:prstGeom>
        </p:spPr>
      </p:pic>
      <p:pic>
        <p:nvPicPr>
          <p:cNvPr id="11" name="Imagine 10" descr="Total-Vit.png"/>
          <p:cNvPicPr>
            <a:picLocks noChangeAspect="1"/>
          </p:cNvPicPr>
          <p:nvPr/>
        </p:nvPicPr>
        <p:blipFill>
          <a:blip r:embed="rId5" cstate="print"/>
          <a:srcRect l="9433" t="28302" b="5660"/>
          <a:stretch>
            <a:fillRect/>
          </a:stretch>
        </p:blipFill>
        <p:spPr>
          <a:xfrm>
            <a:off x="2438400" y="2895600"/>
            <a:ext cx="1881103" cy="2057648"/>
          </a:xfrm>
          <a:prstGeom prst="rect">
            <a:avLst/>
          </a:prstGeom>
        </p:spPr>
      </p:pic>
      <p:pic>
        <p:nvPicPr>
          <p:cNvPr id="13" name="Imagine 12" descr="bee-virol-ma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4870" y="3527298"/>
            <a:ext cx="2581939" cy="3330702"/>
          </a:xfrm>
          <a:prstGeom prst="rect">
            <a:avLst/>
          </a:prstGeom>
        </p:spPr>
      </p:pic>
      <p:pic>
        <p:nvPicPr>
          <p:cNvPr id="14" name="Imagine 13" descr="bee-virol-mi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43270" y="4191000"/>
            <a:ext cx="1900730" cy="25198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err="1" smtClean="0"/>
              <a:t>ApiPollen</a:t>
            </a:r>
            <a:r>
              <a:rPr lang="ro-RO" dirty="0" smtClean="0"/>
              <a:t> SUBSTITUTE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 err="1" smtClean="0">
                <a:latin typeface="Cambria" pitchFamily="18" charset="0"/>
              </a:rPr>
              <a:t>ApiPollen</a:t>
            </a:r>
            <a:r>
              <a:rPr lang="en-US" sz="1800" b="1" dirty="0" smtClean="0">
                <a:latin typeface="Cambria" pitchFamily="18" charset="0"/>
              </a:rPr>
              <a:t> Substitutes </a:t>
            </a:r>
            <a:r>
              <a:rPr lang="en-US" sz="1800" dirty="0" smtClean="0">
                <a:latin typeface="Cambria" pitchFamily="18" charset="0"/>
              </a:rPr>
              <a:t>is a pollen substitute with high biological value.</a:t>
            </a:r>
          </a:p>
          <a:p>
            <a:r>
              <a:rPr lang="en-US" sz="1800" dirty="0" smtClean="0">
                <a:latin typeface="Cambria" pitchFamily="18" charset="0"/>
              </a:rPr>
              <a:t>It contains a large amount of protein 51%, well balanced with the essential amino acids essential to bees, easily digestible and digestible.</a:t>
            </a:r>
          </a:p>
          <a:p>
            <a:r>
              <a:rPr lang="en-US" sz="1800" b="1" dirty="0" smtClean="0">
                <a:latin typeface="Cambria" pitchFamily="18" charset="0"/>
              </a:rPr>
              <a:t>Ingredients</a:t>
            </a:r>
            <a:r>
              <a:rPr lang="en-US" sz="1800" dirty="0" smtClean="0">
                <a:latin typeface="Cambria" pitchFamily="18" charset="0"/>
              </a:rPr>
              <a:t>: soy protein and yeast, vitamins: B1, B2, B6, B12, PP, C, A, D3, E, mineral complex, citric acid, vegetable fats, essential oils, </a:t>
            </a:r>
            <a:r>
              <a:rPr lang="en-US" sz="1800" dirty="0" err="1" smtClean="0">
                <a:latin typeface="Cambria" pitchFamily="18" charset="0"/>
              </a:rPr>
              <a:t>probiotics</a:t>
            </a:r>
            <a:r>
              <a:rPr lang="en-US" sz="1800" dirty="0" smtClean="0">
                <a:latin typeface="Cambria" pitchFamily="18" charset="0"/>
              </a:rPr>
              <a:t>.</a:t>
            </a:r>
          </a:p>
          <a:p>
            <a:r>
              <a:rPr lang="en-US" sz="1800" b="1" dirty="0" err="1" smtClean="0">
                <a:latin typeface="Cambria" pitchFamily="18" charset="0"/>
              </a:rPr>
              <a:t>Ussage</a:t>
            </a:r>
            <a:r>
              <a:rPr lang="en-US" sz="1800" b="1" dirty="0" smtClean="0">
                <a:latin typeface="Cambria" pitchFamily="18" charset="0"/>
              </a:rPr>
              <a:t> </a:t>
            </a:r>
            <a:r>
              <a:rPr lang="en-US" sz="1800" dirty="0" smtClean="0">
                <a:latin typeface="Cambria" pitchFamily="18" charset="0"/>
              </a:rPr>
              <a:t>:</a:t>
            </a:r>
          </a:p>
          <a:p>
            <a:r>
              <a:rPr lang="en-US" sz="1800" b="1" dirty="0" err="1" smtClean="0">
                <a:latin typeface="Cambria" pitchFamily="18" charset="0"/>
              </a:rPr>
              <a:t>ApiPollenSubstitute</a:t>
            </a:r>
            <a:r>
              <a:rPr lang="en-US" sz="1800" b="1" dirty="0" smtClean="0">
                <a:latin typeface="Cambria" pitchFamily="18" charset="0"/>
              </a:rPr>
              <a:t> powder state:</a:t>
            </a:r>
          </a:p>
          <a:p>
            <a:r>
              <a:rPr lang="en-US" sz="1800" dirty="0" smtClean="0">
                <a:latin typeface="Cambria" pitchFamily="18" charset="0"/>
              </a:rPr>
              <a:t>Place the product in a recipient with holes through which the bees can move, provided with a few pieces of wood or anti-skidding material to help them flee. Administer approx. 700gr. </a:t>
            </a:r>
            <a:r>
              <a:rPr lang="en-US" sz="1800" dirty="0" err="1" smtClean="0">
                <a:latin typeface="Cambria" pitchFamily="18" charset="0"/>
              </a:rPr>
              <a:t>ApiPollen</a:t>
            </a:r>
            <a:r>
              <a:rPr lang="en-US" sz="1800" dirty="0" smtClean="0">
                <a:latin typeface="Cambria" pitchFamily="18" charset="0"/>
              </a:rPr>
              <a:t> powder/ Bee family substitutes, keeping the product from wind and moisture.</a:t>
            </a:r>
          </a:p>
          <a:p>
            <a:r>
              <a:rPr lang="en-US" sz="1800" dirty="0" smtClean="0">
                <a:latin typeface="Cambria" pitchFamily="18" charset="0"/>
              </a:rPr>
              <a:t>It is recommended to use special feeders for pollen replacement.</a:t>
            </a:r>
            <a:endParaRPr lang="en-US" sz="1800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 err="1" smtClean="0">
                <a:latin typeface="Cambria" pitchFamily="18" charset="0"/>
              </a:rPr>
              <a:t>ApiPollenSubstitute</a:t>
            </a:r>
            <a:r>
              <a:rPr lang="en-US" sz="1800" dirty="0" smtClean="0">
                <a:latin typeface="Cambria" pitchFamily="18" charset="0"/>
              </a:rPr>
              <a:t> mixed with carbohydrates:</a:t>
            </a:r>
          </a:p>
          <a:p>
            <a:r>
              <a:rPr lang="en-US" sz="1800" b="1" dirty="0" smtClean="0">
                <a:latin typeface="Cambria" pitchFamily="18" charset="0"/>
              </a:rPr>
              <a:t>CAKES:</a:t>
            </a:r>
            <a:r>
              <a:rPr lang="en-US" sz="1800" dirty="0" smtClean="0">
                <a:latin typeface="Cambria" pitchFamily="18" charset="0"/>
              </a:rPr>
              <a:t> Mix 200g. </a:t>
            </a:r>
            <a:r>
              <a:rPr lang="en-US" sz="1800" dirty="0" err="1" smtClean="0">
                <a:latin typeface="Cambria" pitchFamily="18" charset="0"/>
              </a:rPr>
              <a:t>ApiPollen</a:t>
            </a:r>
            <a:r>
              <a:rPr lang="en-US" sz="1800" dirty="0" smtClean="0">
                <a:latin typeface="Cambria" pitchFamily="18" charset="0"/>
              </a:rPr>
              <a:t> Substitutes / 800gr. carbohydrates (various combinations of honey, HFCS, sugar) at temperatures up to 40° C, paste consistency applied in waxed  paper bags or plastic ones, on the upper rays of the frames.</a:t>
            </a:r>
          </a:p>
          <a:p>
            <a:r>
              <a:rPr lang="en-US" sz="1800" b="1" dirty="0" smtClean="0">
                <a:latin typeface="Cambria" pitchFamily="18" charset="0"/>
              </a:rPr>
              <a:t>SYRUP</a:t>
            </a:r>
            <a:r>
              <a:rPr lang="en-US" sz="1800" dirty="0" smtClean="0">
                <a:latin typeface="Cambria" pitchFamily="18" charset="0"/>
              </a:rPr>
              <a:t>: Mix 100g. </a:t>
            </a:r>
            <a:r>
              <a:rPr lang="en-US" sz="1800" dirty="0" err="1" smtClean="0">
                <a:latin typeface="Cambria" pitchFamily="18" charset="0"/>
              </a:rPr>
              <a:t>ApiPollen</a:t>
            </a:r>
            <a:r>
              <a:rPr lang="en-US" sz="1800" dirty="0" smtClean="0">
                <a:latin typeface="Cambria" pitchFamily="18" charset="0"/>
              </a:rPr>
              <a:t> Substitutes / 1litre of syrup (</a:t>
            </a:r>
            <a:r>
              <a:rPr lang="en-US" sz="1800" dirty="0" err="1" smtClean="0">
                <a:latin typeface="Cambria" pitchFamily="18" charset="0"/>
              </a:rPr>
              <a:t>Apinectar</a:t>
            </a:r>
            <a:r>
              <a:rPr lang="en-US" sz="1800" dirty="0" smtClean="0">
                <a:latin typeface="Cambria" pitchFamily="18" charset="0"/>
              </a:rPr>
              <a:t>), sugar, HFCS, will be used in stimulating syrup with a 50% dry substance concentration, administered in the feeder.</a:t>
            </a: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r>
              <a:rPr lang="en-US" sz="1800" b="1" dirty="0" smtClean="0">
                <a:latin typeface="Cambria" pitchFamily="18" charset="0"/>
              </a:rPr>
              <a:t>Shelf life:</a:t>
            </a:r>
            <a:r>
              <a:rPr lang="en-US" sz="1800" dirty="0" smtClean="0">
                <a:latin typeface="Cambria" pitchFamily="18" charset="0"/>
              </a:rPr>
              <a:t> 12 months</a:t>
            </a:r>
          </a:p>
          <a:p>
            <a:r>
              <a:rPr lang="en-US" sz="1800" b="1" dirty="0" smtClean="0">
                <a:latin typeface="Cambria" pitchFamily="18" charset="0"/>
              </a:rPr>
              <a:t>Logistics details: </a:t>
            </a:r>
            <a:r>
              <a:rPr lang="en-US" sz="1800" dirty="0" smtClean="0">
                <a:latin typeface="Cambria" pitchFamily="18" charset="0"/>
              </a:rPr>
              <a:t>bucket 2kg, bucket 8kg</a:t>
            </a:r>
          </a:p>
          <a:p>
            <a:endParaRPr lang="en-US" sz="1800" dirty="0" smtClean="0">
              <a:latin typeface="Cambria" pitchFamily="18" charset="0"/>
            </a:endParaRPr>
          </a:p>
          <a:p>
            <a:endParaRPr lang="ro-RO" sz="2400" dirty="0" smtClean="0">
              <a:latin typeface="Cambria" pitchFamily="18" charset="0"/>
            </a:endParaRPr>
          </a:p>
          <a:p>
            <a:endParaRPr lang="en-US" sz="3600" dirty="0" smtClean="0">
              <a:latin typeface="Cambria" pitchFamily="18" charset="0"/>
            </a:endParaRPr>
          </a:p>
          <a:p>
            <a:endParaRPr lang="en-US" dirty="0"/>
          </a:p>
        </p:txBody>
      </p:sp>
      <p:pic>
        <p:nvPicPr>
          <p:cNvPr id="4" name="Imagine 3" descr="api-pollen-substitute-8kg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1" y="4156124"/>
            <a:ext cx="2590799" cy="2701876"/>
          </a:xfrm>
          <a:prstGeom prst="rect">
            <a:avLst/>
          </a:prstGeom>
        </p:spPr>
      </p:pic>
      <p:pic>
        <p:nvPicPr>
          <p:cNvPr id="5" name="Imagine 4" descr="api-pollen-substitute-2kg 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4723482"/>
            <a:ext cx="2362200" cy="213451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err="1" smtClean="0"/>
              <a:t>Antivarnosem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 err="1" smtClean="0">
                <a:latin typeface="Cambria" pitchFamily="18" charset="0"/>
              </a:rPr>
              <a:t>AntiVarNosem</a:t>
            </a:r>
            <a:r>
              <a:rPr lang="en-US" sz="1800" dirty="0" smtClean="0">
                <a:latin typeface="Cambria" pitchFamily="18" charset="0"/>
              </a:rPr>
              <a:t> is an herbal alcoholic macerate containing essential plants for beekeeping usage, antiviral, antibacterial use, an excellent poison control adjuvant to prevent infestation with </a:t>
            </a:r>
            <a:r>
              <a:rPr lang="en-US" sz="1800" dirty="0" err="1" smtClean="0">
                <a:latin typeface="Cambria" pitchFamily="18" charset="0"/>
              </a:rPr>
              <a:t>Varroa</a:t>
            </a:r>
            <a:r>
              <a:rPr lang="en-US" sz="1800" dirty="0" smtClean="0">
                <a:latin typeface="Cambria" pitchFamily="18" charset="0"/>
              </a:rPr>
              <a:t> and </a:t>
            </a:r>
            <a:r>
              <a:rPr lang="en-US" sz="1800" dirty="0" err="1" smtClean="0">
                <a:latin typeface="Cambria" pitchFamily="18" charset="0"/>
              </a:rPr>
              <a:t>Nosema</a:t>
            </a:r>
            <a:r>
              <a:rPr lang="en-US" sz="1800" dirty="0" smtClean="0">
                <a:latin typeface="Cambria" pitchFamily="18" charset="0"/>
              </a:rPr>
              <a:t>.</a:t>
            </a:r>
          </a:p>
          <a:p>
            <a:r>
              <a:rPr lang="en-US" sz="1800" b="1" dirty="0" smtClean="0">
                <a:latin typeface="Cambria" pitchFamily="18" charset="0"/>
              </a:rPr>
              <a:t>Ingredients</a:t>
            </a:r>
            <a:r>
              <a:rPr lang="en-US" sz="1800" dirty="0" smtClean="0">
                <a:latin typeface="Cambria" pitchFamily="18" charset="0"/>
              </a:rPr>
              <a:t>: herbal extract: chamomile, marigold, St. John's </a:t>
            </a:r>
            <a:r>
              <a:rPr lang="en-US" sz="1800" dirty="0" err="1" smtClean="0">
                <a:latin typeface="Cambria" pitchFamily="18" charset="0"/>
              </a:rPr>
              <a:t>wort</a:t>
            </a:r>
            <a:r>
              <a:rPr lang="en-US" sz="1800" dirty="0" smtClean="0">
                <a:latin typeface="Cambria" pitchFamily="18" charset="0"/>
              </a:rPr>
              <a:t>, mint, mite, dandelion, nettle, wormwood, thyme, basil; essential oil of lavender and fennel; purified water; ethyl alcohol; </a:t>
            </a:r>
            <a:r>
              <a:rPr lang="en-US" sz="1800" dirty="0" err="1" smtClean="0">
                <a:latin typeface="Cambria" pitchFamily="18" charset="0"/>
              </a:rPr>
              <a:t>propolis</a:t>
            </a:r>
            <a:r>
              <a:rPr lang="en-US" sz="1800" dirty="0" smtClean="0">
                <a:latin typeface="Cambria" pitchFamily="18" charset="0"/>
              </a:rPr>
              <a:t>. </a:t>
            </a:r>
            <a:r>
              <a:rPr lang="en-US" sz="1800" dirty="0" err="1" smtClean="0">
                <a:latin typeface="Cambria" pitchFamily="18" charset="0"/>
              </a:rPr>
              <a:t>Ussage</a:t>
            </a:r>
            <a:r>
              <a:rPr lang="en-US" sz="1800" dirty="0" smtClean="0">
                <a:latin typeface="Cambria" pitchFamily="18" charset="0"/>
              </a:rPr>
              <a:t> :</a:t>
            </a:r>
          </a:p>
          <a:p>
            <a:r>
              <a:rPr lang="en-US" sz="1800" b="1" dirty="0" smtClean="0">
                <a:latin typeface="Cambria" pitchFamily="18" charset="0"/>
              </a:rPr>
              <a:t>In syrup</a:t>
            </a:r>
            <a:r>
              <a:rPr lang="en-US" sz="1800" dirty="0" smtClean="0">
                <a:latin typeface="Cambria" pitchFamily="18" charset="0"/>
              </a:rPr>
              <a:t>: prevention: 15ml / kg, treatment: 20ml / kg</a:t>
            </a:r>
          </a:p>
          <a:p>
            <a:r>
              <a:rPr lang="en-US" sz="1800" b="1" dirty="0" smtClean="0">
                <a:latin typeface="Cambria" pitchFamily="18" charset="0"/>
              </a:rPr>
              <a:t>In solid food: </a:t>
            </a:r>
            <a:r>
              <a:rPr lang="en-US" sz="1800" dirty="0" smtClean="0">
                <a:latin typeface="Cambria" pitchFamily="18" charset="0"/>
              </a:rPr>
              <a:t>30ml / kg, treatment: 40ml / kg</a:t>
            </a:r>
          </a:p>
          <a:p>
            <a:r>
              <a:rPr lang="en-US" sz="1800" b="1" dirty="0" smtClean="0">
                <a:latin typeface="Cambria" pitchFamily="18" charset="0"/>
              </a:rPr>
              <a:t>Monthly capacity</a:t>
            </a:r>
            <a:r>
              <a:rPr lang="en-US" sz="1800" dirty="0" smtClean="0">
                <a:latin typeface="Cambria" pitchFamily="18" charset="0"/>
              </a:rPr>
              <a:t>: 4,000 tons</a:t>
            </a:r>
          </a:p>
          <a:p>
            <a:r>
              <a:rPr lang="en-US" sz="1800" b="1" dirty="0" smtClean="0">
                <a:latin typeface="Cambria" pitchFamily="18" charset="0"/>
              </a:rPr>
              <a:t>Shelf life: </a:t>
            </a:r>
            <a:r>
              <a:rPr lang="en-US" sz="1800" dirty="0" smtClean="0">
                <a:latin typeface="Cambria" pitchFamily="18" charset="0"/>
              </a:rPr>
              <a:t>12 months</a:t>
            </a:r>
          </a:p>
          <a:p>
            <a:r>
              <a:rPr lang="en-US" sz="1800" b="1" dirty="0" smtClean="0">
                <a:latin typeface="Cambria" pitchFamily="18" charset="0"/>
              </a:rPr>
              <a:t>Logistics details</a:t>
            </a:r>
            <a:r>
              <a:rPr lang="en-US" sz="1800" dirty="0" smtClean="0">
                <a:latin typeface="Cambria" pitchFamily="18" charset="0"/>
              </a:rPr>
              <a:t>: 500gr. PET, 864 </a:t>
            </a:r>
            <a:r>
              <a:rPr lang="en-US" sz="1800" dirty="0" err="1" smtClean="0">
                <a:latin typeface="Cambria" pitchFamily="18" charset="0"/>
              </a:rPr>
              <a:t>pcs</a:t>
            </a:r>
            <a:r>
              <a:rPr lang="en-US" sz="1800" dirty="0" smtClean="0">
                <a:latin typeface="Cambria" pitchFamily="18" charset="0"/>
              </a:rPr>
              <a:t> / pallets</a:t>
            </a:r>
          </a:p>
          <a:p>
            <a:pPr>
              <a:buNone/>
            </a:pPr>
            <a:endParaRPr lang="ro-RO" sz="1800" dirty="0" smtClean="0">
              <a:latin typeface="Cambria" pitchFamily="18" charset="0"/>
              <a:cs typeface="Times New Roman" pitchFamily="18" charset="0"/>
            </a:endParaRPr>
          </a:p>
          <a:p>
            <a:endParaRPr lang="en-US" sz="1800" dirty="0">
              <a:latin typeface="Cambria" pitchFamily="18" charset="0"/>
            </a:endParaRPr>
          </a:p>
        </p:txBody>
      </p:sp>
      <p:pic>
        <p:nvPicPr>
          <p:cNvPr id="4" name="Imagine 3" descr="AntiVarNosem 500 ml.png"/>
          <p:cNvPicPr>
            <a:picLocks noChangeAspect="1"/>
          </p:cNvPicPr>
          <p:nvPr/>
        </p:nvPicPr>
        <p:blipFill>
          <a:blip r:embed="rId2" cstate="print"/>
          <a:srcRect l="24998" r="26664" b="5555"/>
          <a:stretch>
            <a:fillRect/>
          </a:stretch>
        </p:blipFill>
        <p:spPr>
          <a:xfrm>
            <a:off x="6705600" y="3581400"/>
            <a:ext cx="1039906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err="1" smtClean="0"/>
              <a:t>Total-Vit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>
                <a:latin typeface="Cambria" pitchFamily="18" charset="0"/>
              </a:rPr>
              <a:t>Total-</a:t>
            </a:r>
            <a:r>
              <a:rPr lang="en-US" sz="1800" b="1" dirty="0" err="1" smtClean="0">
                <a:latin typeface="Cambria" pitchFamily="18" charset="0"/>
              </a:rPr>
              <a:t>Vit</a:t>
            </a:r>
            <a:r>
              <a:rPr lang="en-US" sz="1800" dirty="0" smtClean="0">
                <a:latin typeface="Cambria" pitchFamily="18" charset="0"/>
              </a:rPr>
              <a:t> is a mix of vitamins and minerals, presented as an orange powder.</a:t>
            </a:r>
          </a:p>
          <a:p>
            <a:r>
              <a:rPr lang="en-US" sz="1800" dirty="0" smtClean="0">
                <a:latin typeface="Cambria" pitchFamily="18" charset="0"/>
              </a:rPr>
              <a:t>An excellent stimulant for the queen’s brood, which provides colony regeneration when the intake of vitamins is low.</a:t>
            </a:r>
          </a:p>
          <a:p>
            <a:r>
              <a:rPr lang="en-US" sz="1800" b="1" dirty="0" smtClean="0">
                <a:latin typeface="Cambria" pitchFamily="18" charset="0"/>
              </a:rPr>
              <a:t>Ingredients</a:t>
            </a:r>
            <a:r>
              <a:rPr lang="en-US" sz="1800" dirty="0" smtClean="0">
                <a:latin typeface="Cambria" pitchFamily="18" charset="0"/>
              </a:rPr>
              <a:t>: vitamin complex: B1, B2, B6, B12, PP, H, C, Ca, </a:t>
            </a:r>
            <a:r>
              <a:rPr lang="en-US" sz="1800" dirty="0" err="1" smtClean="0">
                <a:latin typeface="Cambria" pitchFamily="18" charset="0"/>
              </a:rPr>
              <a:t>pantothenate</a:t>
            </a:r>
            <a:r>
              <a:rPr lang="en-US" sz="1800" dirty="0" smtClean="0">
                <a:latin typeface="Cambria" pitchFamily="18" charset="0"/>
              </a:rPr>
              <a:t>, glucose, pure fructose, water.</a:t>
            </a:r>
          </a:p>
          <a:p>
            <a:r>
              <a:rPr lang="en-US" sz="1800" b="1" dirty="0" err="1" smtClean="0">
                <a:latin typeface="Cambria" pitchFamily="18" charset="0"/>
              </a:rPr>
              <a:t>Ussage</a:t>
            </a:r>
            <a:r>
              <a:rPr lang="en-US" sz="1800" dirty="0" smtClean="0">
                <a:latin typeface="Cambria" pitchFamily="18" charset="0"/>
              </a:rPr>
              <a:t> :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1g Total-</a:t>
            </a:r>
            <a:r>
              <a:rPr lang="en-US" sz="1800" dirty="0" err="1" smtClean="0">
                <a:latin typeface="Cambria" pitchFamily="18" charset="0"/>
              </a:rPr>
              <a:t>Vit</a:t>
            </a:r>
            <a:r>
              <a:rPr lang="en-US" sz="1800" dirty="0" smtClean="0">
                <a:latin typeface="Cambria" pitchFamily="18" charset="0"/>
              </a:rPr>
              <a:t> - 1kg Dulcofruct syrup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1gr Total-</a:t>
            </a:r>
            <a:r>
              <a:rPr lang="en-US" sz="1800" dirty="0" err="1" smtClean="0">
                <a:latin typeface="Cambria" pitchFamily="18" charset="0"/>
              </a:rPr>
              <a:t>Vit</a:t>
            </a:r>
            <a:r>
              <a:rPr lang="en-US" sz="1800" dirty="0" smtClean="0">
                <a:latin typeface="Cambria" pitchFamily="18" charset="0"/>
              </a:rPr>
              <a:t> - 1kg Dulcofruct cake</a:t>
            </a:r>
          </a:p>
          <a:p>
            <a:r>
              <a:rPr lang="en-US" sz="1800" b="1" dirty="0" smtClean="0">
                <a:latin typeface="Cambria" pitchFamily="18" charset="0"/>
              </a:rPr>
              <a:t>Monthly capacity</a:t>
            </a:r>
            <a:r>
              <a:rPr lang="en-US" sz="1800" dirty="0" smtClean="0">
                <a:latin typeface="Cambria" pitchFamily="18" charset="0"/>
              </a:rPr>
              <a:t>: 4,000 tons</a:t>
            </a:r>
          </a:p>
          <a:p>
            <a:r>
              <a:rPr lang="en-US" sz="1800" b="1" dirty="0" smtClean="0">
                <a:latin typeface="Cambria" pitchFamily="18" charset="0"/>
              </a:rPr>
              <a:t>Shelf life</a:t>
            </a:r>
            <a:r>
              <a:rPr lang="en-US" sz="1800" dirty="0" smtClean="0">
                <a:latin typeface="Cambria" pitchFamily="18" charset="0"/>
              </a:rPr>
              <a:t>: 12 months</a:t>
            </a:r>
          </a:p>
          <a:p>
            <a:r>
              <a:rPr lang="en-US" sz="1800" b="1" dirty="0" smtClean="0">
                <a:latin typeface="Cambria" pitchFamily="18" charset="0"/>
              </a:rPr>
              <a:t>Logistics details</a:t>
            </a:r>
            <a:r>
              <a:rPr lang="en-US" sz="1800" dirty="0" smtClean="0">
                <a:latin typeface="Cambria" pitchFamily="18" charset="0"/>
              </a:rPr>
              <a:t>: 100gr. PET</a:t>
            </a:r>
            <a:endParaRPr lang="en-US" sz="1800" dirty="0">
              <a:latin typeface="Cambria" pitchFamily="18" charset="0"/>
            </a:endParaRPr>
          </a:p>
        </p:txBody>
      </p:sp>
      <p:pic>
        <p:nvPicPr>
          <p:cNvPr id="4" name="Imagine 3" descr="Total-Vit.png"/>
          <p:cNvPicPr>
            <a:picLocks noChangeAspect="1"/>
          </p:cNvPicPr>
          <p:nvPr/>
        </p:nvPicPr>
        <p:blipFill>
          <a:blip r:embed="rId2" cstate="print"/>
          <a:srcRect l="9433" t="28302" b="5660"/>
          <a:stretch>
            <a:fillRect/>
          </a:stretch>
        </p:blipFill>
        <p:spPr>
          <a:xfrm>
            <a:off x="5181600" y="3276600"/>
            <a:ext cx="2438400" cy="266724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Beevirol</a:t>
            </a:r>
            <a:endParaRPr lang="en-US" dirty="0"/>
          </a:p>
        </p:txBody>
      </p:sp>
      <p:sp>
        <p:nvSpPr>
          <p:cNvPr id="5" name="Substituent conținut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525963"/>
          </a:xfrm>
        </p:spPr>
        <p:txBody>
          <a:bodyPr>
            <a:normAutofit/>
          </a:bodyPr>
          <a:lstStyle/>
          <a:p>
            <a:r>
              <a:rPr lang="en-US" sz="1800" b="1" dirty="0" err="1" smtClean="0">
                <a:latin typeface="Cambria" pitchFamily="18" charset="0"/>
              </a:rPr>
              <a:t>BeeVirol</a:t>
            </a:r>
            <a:r>
              <a:rPr lang="en-US" sz="1800" dirty="0" smtClean="0">
                <a:latin typeface="Cambria" pitchFamily="18" charset="0"/>
              </a:rPr>
              <a:t> is a strong </a:t>
            </a:r>
            <a:r>
              <a:rPr lang="en-US" sz="1800" dirty="0" err="1" smtClean="0">
                <a:latin typeface="Cambria" pitchFamily="18" charset="0"/>
              </a:rPr>
              <a:t>biostimulator</a:t>
            </a:r>
            <a:r>
              <a:rPr lang="en-US" sz="1800" dirty="0" smtClean="0">
                <a:latin typeface="Cambria" pitchFamily="18" charset="0"/>
              </a:rPr>
              <a:t> for bees.</a:t>
            </a:r>
          </a:p>
          <a:p>
            <a:r>
              <a:rPr lang="en-US" sz="1800" b="1" dirty="0" smtClean="0">
                <a:latin typeface="Cambria" pitchFamily="18" charset="0"/>
              </a:rPr>
              <a:t>Ingredients</a:t>
            </a:r>
            <a:r>
              <a:rPr lang="en-US" sz="1800" dirty="0" smtClean="0">
                <a:latin typeface="Cambria" pitchFamily="18" charset="0"/>
              </a:rPr>
              <a:t>: </a:t>
            </a:r>
            <a:r>
              <a:rPr lang="en-US" sz="1800" dirty="0" err="1" smtClean="0">
                <a:latin typeface="Cambria" pitchFamily="18" charset="0"/>
              </a:rPr>
              <a:t>excipients</a:t>
            </a:r>
            <a:r>
              <a:rPr lang="en-US" sz="1800" dirty="0" smtClean="0">
                <a:latin typeface="Cambria" pitchFamily="18" charset="0"/>
              </a:rPr>
              <a:t>: </a:t>
            </a:r>
            <a:r>
              <a:rPr lang="en-US" sz="1800" dirty="0" err="1" smtClean="0">
                <a:latin typeface="Cambria" pitchFamily="18" charset="0"/>
              </a:rPr>
              <a:t>malthol</a:t>
            </a:r>
            <a:r>
              <a:rPr lang="en-US" sz="1800" dirty="0" smtClean="0">
                <a:latin typeface="Cambria" pitchFamily="18" charset="0"/>
              </a:rPr>
              <a:t>, </a:t>
            </a:r>
            <a:r>
              <a:rPr lang="en-US" sz="1800" dirty="0" err="1" smtClean="0">
                <a:latin typeface="Cambria" pitchFamily="18" charset="0"/>
              </a:rPr>
              <a:t>propolis</a:t>
            </a:r>
            <a:r>
              <a:rPr lang="en-US" sz="1800" dirty="0" smtClean="0">
                <a:latin typeface="Cambria" pitchFamily="18" charset="0"/>
              </a:rPr>
              <a:t>, cobalt chloride solution, distilled water, and </a:t>
            </a:r>
            <a:r>
              <a:rPr lang="en-US" sz="1800" dirty="0" err="1" smtClean="0">
                <a:latin typeface="Cambria" pitchFamily="18" charset="0"/>
              </a:rPr>
              <a:t>aminocarboxylic</a:t>
            </a:r>
            <a:r>
              <a:rPr lang="en-US" sz="1800" dirty="0" smtClean="0">
                <a:latin typeface="Cambria" pitchFamily="18" charset="0"/>
              </a:rPr>
              <a:t> acid.</a:t>
            </a:r>
          </a:p>
          <a:p>
            <a:r>
              <a:rPr lang="en-US" sz="1800" b="1" dirty="0" err="1" smtClean="0">
                <a:latin typeface="Cambria" pitchFamily="18" charset="0"/>
              </a:rPr>
              <a:t>Ussage</a:t>
            </a:r>
            <a:r>
              <a:rPr lang="en-US" sz="1800" b="1" dirty="0" smtClean="0">
                <a:latin typeface="Cambria" pitchFamily="18" charset="0"/>
              </a:rPr>
              <a:t> </a:t>
            </a:r>
            <a:r>
              <a:rPr lang="en-US" sz="1800" dirty="0" smtClean="0">
                <a:latin typeface="Cambria" pitchFamily="18" charset="0"/>
              </a:rPr>
              <a:t>:</a:t>
            </a:r>
          </a:p>
          <a:p>
            <a:r>
              <a:rPr lang="en-US" sz="1800" dirty="0" smtClean="0">
                <a:latin typeface="Cambria" pitchFamily="18" charset="0"/>
              </a:rPr>
              <a:t>It is administered by spraying on bee and queen’s brood with hand pumps. The amount used for a single administration is 150-250ml for bee family, 2-3 </a:t>
            </a:r>
            <a:r>
              <a:rPr lang="en-US" sz="1800" dirty="0" err="1" smtClean="0">
                <a:latin typeface="Cambria" pitchFamily="18" charset="0"/>
              </a:rPr>
              <a:t>administrationsat</a:t>
            </a:r>
            <a:r>
              <a:rPr lang="en-US" sz="1800" dirty="0" smtClean="0">
                <a:latin typeface="Cambria" pitchFamily="18" charset="0"/>
              </a:rPr>
              <a:t> 3 days.</a:t>
            </a:r>
          </a:p>
          <a:p>
            <a:r>
              <a:rPr lang="en-US" sz="1800" b="1" dirty="0" smtClean="0">
                <a:latin typeface="Cambria" pitchFamily="18" charset="0"/>
              </a:rPr>
              <a:t>Monthly capacity: </a:t>
            </a:r>
            <a:r>
              <a:rPr lang="en-US" sz="1800" dirty="0" smtClean="0">
                <a:latin typeface="Cambria" pitchFamily="18" charset="0"/>
              </a:rPr>
              <a:t>10,000 liters / month</a:t>
            </a:r>
          </a:p>
          <a:p>
            <a:r>
              <a:rPr lang="en-US" sz="1800" b="1" dirty="0" smtClean="0">
                <a:latin typeface="Cambria" pitchFamily="18" charset="0"/>
              </a:rPr>
              <a:t>Shelf life</a:t>
            </a:r>
            <a:r>
              <a:rPr lang="en-US" sz="1800" dirty="0" smtClean="0">
                <a:latin typeface="Cambria" pitchFamily="18" charset="0"/>
              </a:rPr>
              <a:t>: 12 months</a:t>
            </a:r>
          </a:p>
          <a:p>
            <a:r>
              <a:rPr lang="en-US" sz="1800" b="1" dirty="0" smtClean="0">
                <a:latin typeface="Cambria" pitchFamily="18" charset="0"/>
              </a:rPr>
              <a:t>Logistics details:</a:t>
            </a:r>
          </a:p>
          <a:p>
            <a:r>
              <a:rPr lang="en-US" sz="1800" dirty="0" smtClean="0">
                <a:latin typeface="Cambria" pitchFamily="18" charset="0"/>
              </a:rPr>
              <a:t>1 L / plastic bottle / 600pcs / pallet</a:t>
            </a:r>
          </a:p>
          <a:p>
            <a:r>
              <a:rPr lang="en-US" sz="1800" dirty="0" smtClean="0">
                <a:latin typeface="Cambria" pitchFamily="18" charset="0"/>
              </a:rPr>
              <a:t>5 L / plastic bottle / 40pcs / pallet</a:t>
            </a:r>
          </a:p>
        </p:txBody>
      </p:sp>
      <p:pic>
        <p:nvPicPr>
          <p:cNvPr id="4" name="Imagine 3" descr="bee-virol-ma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4870" y="3527298"/>
            <a:ext cx="2581939" cy="3330702"/>
          </a:xfrm>
          <a:prstGeom prst="rect">
            <a:avLst/>
          </a:prstGeom>
        </p:spPr>
      </p:pic>
      <p:pic>
        <p:nvPicPr>
          <p:cNvPr id="6" name="Imagine 5" descr="bee-virol-mi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3270" y="4191000"/>
            <a:ext cx="1900730" cy="25198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 smtClean="0"/>
              <a:t>I. </a:t>
            </a:r>
            <a:r>
              <a:rPr lang="en-US" dirty="0" smtClean="0"/>
              <a:t>History of the company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408237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Cambria" pitchFamily="18" charset="0"/>
              </a:rPr>
              <a:t> The company SC CIRAST SRL was founded in the year of 2001, and starting from 2009 the company has focused its activity in the beekeeping area, creating the “DULCOFRUCT” brand, a name that resembles in present with professionalism, seriousness, high work flow and mutual prosperity.</a:t>
            </a: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r>
              <a:rPr lang="en-US" sz="1800" dirty="0" smtClean="0">
                <a:latin typeface="Cambria" pitchFamily="18" charset="0"/>
              </a:rPr>
              <a:t>SC CIRAST SRL is a specialized bee food and supplements producer, having a factory with the latest technologies of producing – processing – checking – packaging of the final products having qualified personnel and respecting all the safety regulations.</a:t>
            </a:r>
            <a:endParaRPr lang="en-US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5" name="Imagine 4" descr="IMG_1051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30664"/>
          <a:stretch>
            <a:fillRect/>
          </a:stretch>
        </p:blipFill>
        <p:spPr>
          <a:xfrm>
            <a:off x="5181600" y="4220411"/>
            <a:ext cx="2438400" cy="2637589"/>
          </a:xfrm>
          <a:prstGeom prst="rect">
            <a:avLst/>
          </a:prstGeom>
        </p:spPr>
      </p:pic>
      <p:pic>
        <p:nvPicPr>
          <p:cNvPr id="6" name="Imagine 5" descr="IMG_1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8600" y="4191000"/>
            <a:ext cx="35560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554163"/>
            <a:ext cx="8458200" cy="2713038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Cambria" pitchFamily="18" charset="0"/>
              </a:rPr>
              <a:t>Dulcofruct has combined innovation with traditional practices and managed to create a fusion between the elements of nature and modern technology, launching the perfect bee feeding solution.</a:t>
            </a:r>
          </a:p>
          <a:p>
            <a:pPr algn="ctr">
              <a:buNone/>
            </a:pPr>
            <a:r>
              <a:rPr lang="en-US" sz="1800" dirty="0" smtClean="0">
                <a:latin typeface="Cambria" pitchFamily="18" charset="0"/>
              </a:rPr>
              <a:t> </a:t>
            </a:r>
          </a:p>
          <a:p>
            <a:pPr algn="ctr">
              <a:buNone/>
            </a:pPr>
            <a:r>
              <a:rPr lang="en-US" sz="1800" dirty="0" smtClean="0">
                <a:latin typeface="Cambria" pitchFamily="18" charset="0"/>
              </a:rPr>
              <a:t>The bees enjoy Dulcofruct!</a:t>
            </a:r>
          </a:p>
          <a:p>
            <a:pPr algn="ctr">
              <a:buNone/>
            </a:pPr>
            <a:r>
              <a:rPr lang="en-US" sz="1800" dirty="0" smtClean="0">
                <a:latin typeface="Cambria" pitchFamily="18" charset="0"/>
              </a:rPr>
              <a:t>Together we support beekeeping!</a:t>
            </a:r>
          </a:p>
          <a:p>
            <a:pPr algn="ctr">
              <a:buNone/>
            </a:pPr>
            <a:r>
              <a:rPr lang="en-US" sz="1800" dirty="0" smtClean="0">
                <a:latin typeface="Cambria" pitchFamily="18" charset="0"/>
              </a:rPr>
              <a:t>Thank you for your attention</a:t>
            </a:r>
          </a:p>
          <a:p>
            <a:pPr algn="ctr">
              <a:buNone/>
            </a:pPr>
            <a:endParaRPr lang="en-US" sz="1800" dirty="0"/>
          </a:p>
        </p:txBody>
      </p:sp>
      <p:pic>
        <p:nvPicPr>
          <p:cNvPr id="4" name="Imagine 3" descr="beekeeper-at-hiv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3F2ED"/>
              </a:clrFrom>
              <a:clrTo>
                <a:srgbClr val="F3F2ED">
                  <a:alpha val="0"/>
                </a:srgbClr>
              </a:clrTo>
            </a:clrChange>
          </a:blip>
          <a:srcRect t="3076"/>
          <a:stretch>
            <a:fillRect/>
          </a:stretch>
        </p:blipFill>
        <p:spPr>
          <a:xfrm>
            <a:off x="3276600" y="4495800"/>
            <a:ext cx="2881650" cy="20002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2057399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Cambria" pitchFamily="18" charset="0"/>
              </a:rPr>
              <a:t>Today, the company with the headquarters in </a:t>
            </a:r>
            <a:r>
              <a:rPr lang="en-US" sz="1800" dirty="0" err="1" smtClean="0">
                <a:latin typeface="Cambria" pitchFamily="18" charset="0"/>
              </a:rPr>
              <a:t>Golestii</a:t>
            </a:r>
            <a:r>
              <a:rPr lang="en-US" sz="1800" dirty="0" smtClean="0">
                <a:latin typeface="Cambria" pitchFamily="18" charset="0"/>
              </a:rPr>
              <a:t> de </a:t>
            </a:r>
            <a:r>
              <a:rPr lang="en-US" sz="1800" dirty="0" err="1" smtClean="0">
                <a:latin typeface="Cambria" pitchFamily="18" charset="0"/>
              </a:rPr>
              <a:t>Sus</a:t>
            </a:r>
            <a:r>
              <a:rPr lang="en-US" sz="1800" dirty="0" smtClean="0">
                <a:latin typeface="Cambria" pitchFamily="18" charset="0"/>
              </a:rPr>
              <a:t>, Vrancea County, Romania, offers the beekeepers a new opportunity for developing their activity, rising their margin and minimizing the risks.</a:t>
            </a:r>
          </a:p>
          <a:p>
            <a:endParaRPr lang="en-US" sz="1800" dirty="0" smtClean="0">
              <a:latin typeface="Cambria" pitchFamily="18" charset="0"/>
            </a:endParaRPr>
          </a:p>
          <a:p>
            <a:r>
              <a:rPr lang="en-US" sz="1800" dirty="0" smtClean="0">
                <a:latin typeface="Cambria" pitchFamily="18" charset="0"/>
              </a:rPr>
              <a:t>We stand on 3 values: </a:t>
            </a:r>
            <a:r>
              <a:rPr lang="en-US" sz="1800" i="1" dirty="0" smtClean="0">
                <a:latin typeface="Cambria" pitchFamily="18" charset="0"/>
              </a:rPr>
              <a:t>change, integrity and mutual prosperity,</a:t>
            </a:r>
            <a:r>
              <a:rPr lang="en-US" sz="1800" dirty="0" smtClean="0">
                <a:latin typeface="Cambria" pitchFamily="18" charset="0"/>
              </a:rPr>
              <a:t> and in all that we do, at the core of our business we share the love for bees.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Imagine 3" descr="Dave_Bren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3429000"/>
            <a:ext cx="5047184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MANAGEMENT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09403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>
                <a:latin typeface="Cambria" pitchFamily="18" charset="0"/>
                <a:ea typeface="Batang" pitchFamily="18" charset="-127"/>
                <a:cs typeface="Times New Roman" pitchFamily="18" charset="0"/>
              </a:rPr>
              <a:t>       </a:t>
            </a:r>
            <a:r>
              <a:rPr lang="en-US" sz="1800" dirty="0" smtClean="0">
                <a:latin typeface="Cambria" pitchFamily="18" charset="0"/>
              </a:rPr>
              <a:t>Our team is build up from 30 people forming specialized departments of: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Accounting;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Marketing and Sales;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Production;</a:t>
            </a:r>
          </a:p>
          <a:p>
            <a:pPr lvl="0"/>
            <a:r>
              <a:rPr lang="en-US" sz="1800" dirty="0" smtClean="0">
                <a:latin typeface="Cambria" pitchFamily="18" charset="0"/>
              </a:rPr>
              <a:t>Research and logistics.</a:t>
            </a:r>
          </a:p>
          <a:p>
            <a:r>
              <a:rPr lang="en-US" sz="1800" dirty="0" smtClean="0">
                <a:latin typeface="Cambria" pitchFamily="18" charset="0"/>
              </a:rPr>
              <a:t>So that all of our products can be assisted correctly and completely from the design, production and finally to consumption.</a:t>
            </a:r>
            <a:endParaRPr lang="en-US" sz="1800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2408238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Cambria" pitchFamily="18" charset="0"/>
              </a:rPr>
              <a:t>The </a:t>
            </a:r>
            <a:r>
              <a:rPr lang="en-US" sz="1800" dirty="0" err="1" smtClean="0">
                <a:latin typeface="Cambria" pitchFamily="18" charset="0"/>
              </a:rPr>
              <a:t>Cirast</a:t>
            </a:r>
            <a:r>
              <a:rPr lang="en-US" sz="1800" dirty="0" smtClean="0">
                <a:latin typeface="Cambria" pitchFamily="18" charset="0"/>
              </a:rPr>
              <a:t>-Dulcofruct company has various partnerships with:</a:t>
            </a:r>
          </a:p>
          <a:p>
            <a:r>
              <a:rPr lang="en-US" sz="1800" dirty="0" smtClean="0">
                <a:latin typeface="Cambria" pitchFamily="18" charset="0"/>
              </a:rPr>
              <a:t>University of Agricultural Sciences and Veterinary Medicine of Banat "King Mihai I of Romania" from Timisoara, Dr. </a:t>
            </a:r>
            <a:r>
              <a:rPr lang="en-US" sz="1800" dirty="0" err="1" smtClean="0">
                <a:latin typeface="Cambria" pitchFamily="18" charset="0"/>
              </a:rPr>
              <a:t>NarcisaMederle</a:t>
            </a:r>
            <a:r>
              <a:rPr lang="en-US" sz="1800" dirty="0" smtClean="0">
                <a:latin typeface="Cambria" pitchFamily="18" charset="0"/>
              </a:rPr>
              <a:t> - Measures for prevention, control and control in parasitic diseases of bees;</a:t>
            </a:r>
          </a:p>
          <a:p>
            <a:r>
              <a:rPr lang="en-US" sz="1800" dirty="0" smtClean="0">
                <a:latin typeface="Cambria" pitchFamily="18" charset="0"/>
              </a:rPr>
              <a:t>Dr. M.V. Cristian Daniel Popovici - Bee Nutrition;</a:t>
            </a:r>
          </a:p>
          <a:p>
            <a:r>
              <a:rPr lang="en-US" sz="1800" dirty="0" smtClean="0">
                <a:latin typeface="Cambria" pitchFamily="18" charset="0"/>
              </a:rPr>
              <a:t>National Institute for Research and Development ICECHIM;</a:t>
            </a:r>
          </a:p>
          <a:p>
            <a:r>
              <a:rPr lang="en-US" sz="1800" dirty="0" smtClean="0">
                <a:latin typeface="Cambria" pitchFamily="18" charset="0"/>
              </a:rPr>
              <a:t>Various renowned beekeepers in the country and abroad</a:t>
            </a:r>
            <a:endParaRPr lang="en-US" sz="1800" dirty="0">
              <a:latin typeface="Cambria" pitchFamily="18" charset="0"/>
            </a:endParaRPr>
          </a:p>
        </p:txBody>
      </p:sp>
      <p:pic>
        <p:nvPicPr>
          <p:cNvPr id="5" name="Imagine 4" descr="cercetare-educat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962400"/>
            <a:ext cx="3875273" cy="2181225"/>
          </a:xfrm>
          <a:prstGeom prst="rect">
            <a:avLst/>
          </a:prstGeom>
        </p:spPr>
      </p:pic>
      <p:pic>
        <p:nvPicPr>
          <p:cNvPr id="6" name="Imagine 5" descr="oferta-cercetari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9413" y="3886200"/>
            <a:ext cx="2854587" cy="1905000"/>
          </a:xfrm>
          <a:prstGeom prst="rect">
            <a:avLst/>
          </a:prstGeom>
        </p:spPr>
      </p:pic>
      <p:pic>
        <p:nvPicPr>
          <p:cNvPr id="4" name="Imagine 3" descr="Cerceta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4457700"/>
            <a:ext cx="3200400" cy="24003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1676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Cambria" pitchFamily="18" charset="0"/>
              </a:rPr>
              <a:t>We are producing and distributing the whole aggregate of bee food and supplements, we own an entire versatile portfolio that is easy adaptable for all of the </a:t>
            </a:r>
            <a:r>
              <a:rPr lang="en-US" sz="1800" dirty="0" err="1" smtClean="0">
                <a:latin typeface="Cambria" pitchFamily="18" charset="0"/>
              </a:rPr>
              <a:t>melliferous</a:t>
            </a:r>
            <a:r>
              <a:rPr lang="en-US" sz="1800" dirty="0" smtClean="0">
                <a:latin typeface="Cambria" pitchFamily="18" charset="0"/>
              </a:rPr>
              <a:t> areas.</a:t>
            </a:r>
          </a:p>
          <a:p>
            <a:r>
              <a:rPr lang="en-US" sz="1800" dirty="0" smtClean="0">
                <a:latin typeface="Cambria" pitchFamily="18" charset="0"/>
              </a:rPr>
              <a:t>We have over 70 partnership stores in Romania that assures us an important market share, numbers that puts us as a leader in this business.</a:t>
            </a:r>
          </a:p>
          <a:p>
            <a:pPr lvl="0" algn="just" defTabSz="360363">
              <a:buNone/>
              <a:defRPr/>
            </a:pPr>
            <a:endParaRPr lang="ro-RO" dirty="0" smtClean="0">
              <a:latin typeface="Cambria" pitchFamily="18" charset="0"/>
              <a:ea typeface="Batang" pitchFamily="18" charset="-127"/>
              <a:cs typeface="Times New Roman" pitchFamily="18" charset="0"/>
            </a:endParaRPr>
          </a:p>
          <a:p>
            <a:pPr lvl="0" algn="just">
              <a:defRPr/>
            </a:pPr>
            <a:endParaRPr lang="en-US" dirty="0"/>
          </a:p>
        </p:txBody>
      </p:sp>
      <p:pic>
        <p:nvPicPr>
          <p:cNvPr id="4" name="Imagine 3" descr="28.08.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819400"/>
            <a:ext cx="4038600" cy="4038600"/>
          </a:xfrm>
          <a:prstGeom prst="rect">
            <a:avLst/>
          </a:prstGeom>
        </p:spPr>
      </p:pic>
      <p:sp>
        <p:nvSpPr>
          <p:cNvPr id="5" name="Dreptunghi 4"/>
          <p:cNvSpPr/>
          <p:nvPr/>
        </p:nvSpPr>
        <p:spPr>
          <a:xfrm>
            <a:off x="381000" y="37338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360363">
              <a:defRPr/>
            </a:pPr>
            <a:r>
              <a:rPr lang="ro-RO" dirty="0" smtClean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Batang" pitchFamily="18" charset="-127"/>
                <a:cs typeface="Times New Roman" pitchFamily="18" charset="0"/>
              </a:rPr>
              <a:t>	</a:t>
            </a:r>
            <a:r>
              <a:rPr lang="en-US" dirty="0" smtClean="0">
                <a:latin typeface="Cambria" pitchFamily="18" charset="0"/>
              </a:rPr>
              <a:t>Our company has its own fleet and advantageous contracts with specialized logistics companies so we can assure full services for our customers.</a:t>
            </a:r>
          </a:p>
          <a:p>
            <a:pPr lvl="0" algn="just" defTabSz="360363">
              <a:defRPr/>
            </a:pPr>
            <a:endParaRPr lang="ro-RO" dirty="0" smtClean="0">
              <a:solidFill>
                <a:schemeClr val="accent5">
                  <a:lumMod val="50000"/>
                </a:schemeClr>
              </a:solidFill>
              <a:latin typeface="Cambria" pitchFamily="18" charset="0"/>
              <a:ea typeface="Batang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2895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Cambria" pitchFamily="18" charset="0"/>
              </a:rPr>
              <a:t>Since 2010 we are welcoming the beekeepers, participating at all of the beekeeping fairs all around the country and abroad sharing with them the beekeeping trades.</a:t>
            </a:r>
          </a:p>
          <a:p>
            <a:endParaRPr lang="en-US" sz="1800" dirty="0" smtClean="0">
              <a:latin typeface="Cambria" pitchFamily="18" charset="0"/>
            </a:endParaRPr>
          </a:p>
          <a:p>
            <a:r>
              <a:rPr lang="en-US" sz="1800" dirty="0" smtClean="0">
                <a:latin typeface="Cambria" pitchFamily="18" charset="0"/>
              </a:rPr>
              <a:t>In 2017 we were present at the highest scene of worldwide beekeeping APIMONDIA Istanbul 2017.</a:t>
            </a: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r>
              <a:rPr lang="en-US" sz="1800" dirty="0" smtClean="0">
                <a:latin typeface="Cambria" pitchFamily="18" charset="0"/>
              </a:rPr>
              <a:t>The </a:t>
            </a:r>
            <a:r>
              <a:rPr lang="en-US" sz="1800" dirty="0" err="1" smtClean="0">
                <a:latin typeface="Cambria" pitchFamily="18" charset="0"/>
              </a:rPr>
              <a:t>Cirast</a:t>
            </a:r>
            <a:r>
              <a:rPr lang="en-US" sz="1800" dirty="0" smtClean="0">
                <a:latin typeface="Cambria" pitchFamily="18" charset="0"/>
              </a:rPr>
              <a:t>-Dulcofruct is up to date with useful information, suggestions, new products and beekeeping events.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Imagine 3" descr="Tg Craiova po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4000500"/>
            <a:ext cx="3810000" cy="2857500"/>
          </a:xfrm>
          <a:prstGeom prst="rect">
            <a:avLst/>
          </a:prstGeom>
        </p:spPr>
      </p:pic>
      <p:pic>
        <p:nvPicPr>
          <p:cNvPr id="2050" name="Picture 2" descr="C:\Users\User\Desktop\ApiPollenSubstitute + Tsuperproteics\foto\parteneriate.jpg"/>
          <p:cNvPicPr>
            <a:picLocks noChangeAspect="1" noChangeArrowheads="1"/>
          </p:cNvPicPr>
          <p:nvPr/>
        </p:nvPicPr>
        <p:blipFill>
          <a:blip r:embed="rId3"/>
          <a:srcRect t="21276"/>
          <a:stretch>
            <a:fillRect/>
          </a:stretch>
        </p:blipFill>
        <p:spPr bwMode="auto">
          <a:xfrm>
            <a:off x="6457950" y="4038600"/>
            <a:ext cx="2686050" cy="2819400"/>
          </a:xfrm>
          <a:prstGeom prst="rect">
            <a:avLst/>
          </a:prstGeom>
          <a:noFill/>
        </p:spPr>
      </p:pic>
      <p:pic>
        <p:nvPicPr>
          <p:cNvPr id="2052" name="Picture 4" descr="D:\VIDEO\2018\Video Blaj 2018\Card 2\IMG_3580.jpg"/>
          <p:cNvPicPr>
            <a:picLocks noChangeAspect="1" noChangeArrowheads="1"/>
          </p:cNvPicPr>
          <p:nvPr/>
        </p:nvPicPr>
        <p:blipFill>
          <a:blip r:embed="rId4" cstate="print"/>
          <a:srcRect l="7622" r="33304"/>
          <a:stretch>
            <a:fillRect/>
          </a:stretch>
        </p:blipFill>
        <p:spPr bwMode="auto">
          <a:xfrm>
            <a:off x="0" y="4038600"/>
            <a:ext cx="2498378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 descr="IMG-20170929-WA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0"/>
            <a:ext cx="4775200" cy="3581400"/>
          </a:xfrm>
          <a:prstGeom prst="rect">
            <a:avLst/>
          </a:prstGeom>
        </p:spPr>
      </p:pic>
      <p:pic>
        <p:nvPicPr>
          <p:cNvPr id="5" name="Imagine 4" descr="IMG-20170929-WA0004.jpg"/>
          <p:cNvPicPr>
            <a:picLocks noChangeAspect="1"/>
          </p:cNvPicPr>
          <p:nvPr/>
        </p:nvPicPr>
        <p:blipFill>
          <a:blip r:embed="rId3"/>
          <a:srcRect t="8772"/>
          <a:stretch>
            <a:fillRect/>
          </a:stretch>
        </p:blipFill>
        <p:spPr>
          <a:xfrm>
            <a:off x="0" y="2895600"/>
            <a:ext cx="4343400" cy="3962400"/>
          </a:xfrm>
          <a:prstGeom prst="rect">
            <a:avLst/>
          </a:prstGeom>
        </p:spPr>
      </p:pic>
      <p:pic>
        <p:nvPicPr>
          <p:cNvPr id="6" name="Imagine 5" descr="poza.jpg"/>
          <p:cNvPicPr>
            <a:picLocks noChangeAspect="1"/>
          </p:cNvPicPr>
          <p:nvPr/>
        </p:nvPicPr>
        <p:blipFill>
          <a:blip r:embed="rId4"/>
          <a:srcRect b="11111"/>
          <a:stretch>
            <a:fillRect/>
          </a:stretch>
        </p:blipFill>
        <p:spPr>
          <a:xfrm>
            <a:off x="0" y="0"/>
            <a:ext cx="4343400" cy="2895600"/>
          </a:xfrm>
          <a:prstGeom prst="rect">
            <a:avLst/>
          </a:prstGeom>
        </p:spPr>
      </p:pic>
      <p:pic>
        <p:nvPicPr>
          <p:cNvPr id="7" name="Imagine 6" descr="50110614_951406121714836_7555533818027835392_n.jpg"/>
          <p:cNvPicPr>
            <a:picLocks noChangeAspect="1"/>
          </p:cNvPicPr>
          <p:nvPr/>
        </p:nvPicPr>
        <p:blipFill>
          <a:blip r:embed="rId5"/>
          <a:srcRect l="17925" t="26415"/>
          <a:stretch>
            <a:fillRect/>
          </a:stretch>
        </p:blipFill>
        <p:spPr>
          <a:xfrm>
            <a:off x="4384431" y="3657600"/>
            <a:ext cx="4759569" cy="32004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urist">
  <a:themeElements>
    <a:clrScheme name="Turist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urist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urist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395</TotalTime>
  <Words>2651</Words>
  <Application>Microsoft Office PowerPoint</Application>
  <PresentationFormat>Expunere pe ecran (4:3)</PresentationFormat>
  <Paragraphs>250</Paragraphs>
  <Slides>30</Slides>
  <Notes>0</Notes>
  <HiddenSlides>0</HiddenSlides>
  <MMClips>0</MMClips>
  <ScaleCrop>false</ScaleCrop>
  <HeadingPairs>
    <vt:vector size="4" baseType="variant">
      <vt:variant>
        <vt:lpstr>Temă</vt:lpstr>
      </vt:variant>
      <vt:variant>
        <vt:i4>1</vt:i4>
      </vt:variant>
      <vt:variant>
        <vt:lpstr>Titluri diapozitive</vt:lpstr>
      </vt:variant>
      <vt:variant>
        <vt:i4>30</vt:i4>
      </vt:variant>
    </vt:vector>
  </HeadingPairs>
  <TitlesOfParts>
    <vt:vector size="31" baseType="lpstr">
      <vt:lpstr>Turist</vt:lpstr>
      <vt:lpstr>Specialized producer of bee food and supplements</vt:lpstr>
      <vt:lpstr>content</vt:lpstr>
      <vt:lpstr>I. History of the company</vt:lpstr>
      <vt:lpstr>Diapozitivul 4</vt:lpstr>
      <vt:lpstr>MANAGEMENT</vt:lpstr>
      <vt:lpstr>Research</vt:lpstr>
      <vt:lpstr>Activities </vt:lpstr>
      <vt:lpstr>Diapozitivul 8</vt:lpstr>
      <vt:lpstr>Diapozitivul 9</vt:lpstr>
      <vt:lpstr>Diapozitivul 10</vt:lpstr>
      <vt:lpstr>partnerships</vt:lpstr>
      <vt:lpstr>II. Liquid food for bees</vt:lpstr>
      <vt:lpstr>APItotal - stimulation</vt:lpstr>
      <vt:lpstr>APINECTAR PLUS - stimulation</vt:lpstr>
      <vt:lpstr>BEE NECTAR - Completing food reserves</vt:lpstr>
      <vt:lpstr>Apinectar - Completing food reserves</vt:lpstr>
      <vt:lpstr>III. Solid food for bees</vt:lpstr>
      <vt:lpstr>Energetic cake</vt:lpstr>
      <vt:lpstr>Energetic cake with plants</vt:lpstr>
      <vt:lpstr>Energetic cake FORTE (with Thymol)</vt:lpstr>
      <vt:lpstr>Energetic cake with vitamins</vt:lpstr>
      <vt:lpstr>Energetic cake with vitamins and proteins</vt:lpstr>
      <vt:lpstr>Super Protein Cake</vt:lpstr>
      <vt:lpstr>iv. Biostimulators</vt:lpstr>
      <vt:lpstr>ApiPollen SUBSTITUTE</vt:lpstr>
      <vt:lpstr>Diapozitivul 26</vt:lpstr>
      <vt:lpstr>Antivarnosem</vt:lpstr>
      <vt:lpstr>Total-Vit</vt:lpstr>
      <vt:lpstr>Beevirol</vt:lpstr>
      <vt:lpstr>Diapozitivul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Producător specializat  de hrană și suplimente pentru albine</dc:title>
  <dc:creator>Raluca</dc:creator>
  <cp:lastModifiedBy>User</cp:lastModifiedBy>
  <cp:revision>101</cp:revision>
  <dcterms:created xsi:type="dcterms:W3CDTF">2006-08-16T00:00:00Z</dcterms:created>
  <dcterms:modified xsi:type="dcterms:W3CDTF">2019-01-31T09:18:14Z</dcterms:modified>
</cp:coreProperties>
</file>